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78"/>
  </p:notesMasterIdLst>
  <p:handoutMasterIdLst>
    <p:handoutMasterId r:id="rId79"/>
  </p:handoutMasterIdLst>
  <p:sldIdLst>
    <p:sldId id="256" r:id="rId2"/>
    <p:sldId id="291" r:id="rId3"/>
    <p:sldId id="292" r:id="rId4"/>
    <p:sldId id="352" r:id="rId5"/>
    <p:sldId id="304" r:id="rId6"/>
    <p:sldId id="539" r:id="rId7"/>
    <p:sldId id="293" r:id="rId8"/>
    <p:sldId id="305" r:id="rId9"/>
    <p:sldId id="306" r:id="rId10"/>
    <p:sldId id="308" r:id="rId11"/>
    <p:sldId id="309" r:id="rId12"/>
    <p:sldId id="310" r:id="rId13"/>
    <p:sldId id="519" r:id="rId14"/>
    <p:sldId id="518" r:id="rId15"/>
    <p:sldId id="540" r:id="rId16"/>
    <p:sldId id="313" r:id="rId17"/>
    <p:sldId id="314" r:id="rId18"/>
    <p:sldId id="316" r:id="rId19"/>
    <p:sldId id="318" r:id="rId20"/>
    <p:sldId id="319" r:id="rId21"/>
    <p:sldId id="320" r:id="rId22"/>
    <p:sldId id="353" r:id="rId23"/>
    <p:sldId id="354" r:id="rId24"/>
    <p:sldId id="323" r:id="rId25"/>
    <p:sldId id="324" r:id="rId26"/>
    <p:sldId id="520" r:id="rId27"/>
    <p:sldId id="521" r:id="rId28"/>
    <p:sldId id="522" r:id="rId29"/>
    <p:sldId id="541" r:id="rId30"/>
    <p:sldId id="526" r:id="rId31"/>
    <p:sldId id="527" r:id="rId32"/>
    <p:sldId id="528" r:id="rId33"/>
    <p:sldId id="529" r:id="rId34"/>
    <p:sldId id="530" r:id="rId35"/>
    <p:sldId id="542" r:id="rId36"/>
    <p:sldId id="545" r:id="rId37"/>
    <p:sldId id="325" r:id="rId38"/>
    <p:sldId id="326" r:id="rId39"/>
    <p:sldId id="327" r:id="rId40"/>
    <p:sldId id="328" r:id="rId41"/>
    <p:sldId id="329" r:id="rId42"/>
    <p:sldId id="330" r:id="rId43"/>
    <p:sldId id="331" r:id="rId44"/>
    <p:sldId id="332" r:id="rId45"/>
    <p:sldId id="523" r:id="rId46"/>
    <p:sldId id="524" r:id="rId47"/>
    <p:sldId id="525" r:id="rId48"/>
    <p:sldId id="543" r:id="rId49"/>
    <p:sldId id="333" r:id="rId50"/>
    <p:sldId id="334" r:id="rId51"/>
    <p:sldId id="335" r:id="rId52"/>
    <p:sldId id="336" r:id="rId53"/>
    <p:sldId id="337" r:id="rId54"/>
    <p:sldId id="338" r:id="rId55"/>
    <p:sldId id="339" r:id="rId56"/>
    <p:sldId id="340" r:id="rId57"/>
    <p:sldId id="341" r:id="rId58"/>
    <p:sldId id="342" r:id="rId59"/>
    <p:sldId id="357" r:id="rId60"/>
    <p:sldId id="531" r:id="rId61"/>
    <p:sldId id="532" r:id="rId62"/>
    <p:sldId id="533" r:id="rId63"/>
    <p:sldId id="544" r:id="rId64"/>
    <p:sldId id="343" r:id="rId65"/>
    <p:sldId id="344" r:id="rId66"/>
    <p:sldId id="345" r:id="rId67"/>
    <p:sldId id="347" r:id="rId68"/>
    <p:sldId id="348" r:id="rId69"/>
    <p:sldId id="346" r:id="rId70"/>
    <p:sldId id="349" r:id="rId71"/>
    <p:sldId id="350" r:id="rId72"/>
    <p:sldId id="351" r:id="rId73"/>
    <p:sldId id="534" r:id="rId74"/>
    <p:sldId id="535" r:id="rId75"/>
    <p:sldId id="536" r:id="rId76"/>
    <p:sldId id="358" r:id="rId77"/>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109" charset="0"/>
        <a:ea typeface="+mn-ea"/>
        <a:cs typeface="+mn-cs"/>
      </a:defRPr>
    </a:lvl1pPr>
    <a:lvl2pPr marL="457200" algn="l" rtl="0" fontAlgn="base">
      <a:spcBef>
        <a:spcPct val="0"/>
      </a:spcBef>
      <a:spcAft>
        <a:spcPct val="0"/>
      </a:spcAft>
      <a:defRPr kern="1200">
        <a:solidFill>
          <a:schemeClr val="tx1"/>
        </a:solidFill>
        <a:latin typeface="Arial" pitchFamily="-109" charset="0"/>
        <a:ea typeface="+mn-ea"/>
        <a:cs typeface="+mn-cs"/>
      </a:defRPr>
    </a:lvl2pPr>
    <a:lvl3pPr marL="914400" algn="l" rtl="0" fontAlgn="base">
      <a:spcBef>
        <a:spcPct val="0"/>
      </a:spcBef>
      <a:spcAft>
        <a:spcPct val="0"/>
      </a:spcAft>
      <a:defRPr kern="1200">
        <a:solidFill>
          <a:schemeClr val="tx1"/>
        </a:solidFill>
        <a:latin typeface="Arial" pitchFamily="-109" charset="0"/>
        <a:ea typeface="+mn-ea"/>
        <a:cs typeface="+mn-cs"/>
      </a:defRPr>
    </a:lvl3pPr>
    <a:lvl4pPr marL="1371600" algn="l" rtl="0" fontAlgn="base">
      <a:spcBef>
        <a:spcPct val="0"/>
      </a:spcBef>
      <a:spcAft>
        <a:spcPct val="0"/>
      </a:spcAft>
      <a:defRPr kern="1200">
        <a:solidFill>
          <a:schemeClr val="tx1"/>
        </a:solidFill>
        <a:latin typeface="Arial" pitchFamily="-109" charset="0"/>
        <a:ea typeface="+mn-ea"/>
        <a:cs typeface="+mn-cs"/>
      </a:defRPr>
    </a:lvl4pPr>
    <a:lvl5pPr marL="1828800" algn="l" rtl="0" fontAlgn="base">
      <a:spcBef>
        <a:spcPct val="0"/>
      </a:spcBef>
      <a:spcAft>
        <a:spcPct val="0"/>
      </a:spcAft>
      <a:defRPr kern="1200">
        <a:solidFill>
          <a:schemeClr val="tx1"/>
        </a:solidFill>
        <a:latin typeface="Arial" pitchFamily="-109" charset="0"/>
        <a:ea typeface="+mn-ea"/>
        <a:cs typeface="+mn-cs"/>
      </a:defRPr>
    </a:lvl5pPr>
    <a:lvl6pPr marL="2286000" algn="l" defTabSz="457200" rtl="0" eaLnBrk="1" latinLnBrk="0" hangingPunct="1">
      <a:defRPr kern="1200">
        <a:solidFill>
          <a:schemeClr val="tx1"/>
        </a:solidFill>
        <a:latin typeface="Arial" pitchFamily="-109" charset="0"/>
        <a:ea typeface="+mn-ea"/>
        <a:cs typeface="+mn-cs"/>
      </a:defRPr>
    </a:lvl6pPr>
    <a:lvl7pPr marL="2743200" algn="l" defTabSz="457200" rtl="0" eaLnBrk="1" latinLnBrk="0" hangingPunct="1">
      <a:defRPr kern="1200">
        <a:solidFill>
          <a:schemeClr val="tx1"/>
        </a:solidFill>
        <a:latin typeface="Arial" pitchFamily="-109" charset="0"/>
        <a:ea typeface="+mn-ea"/>
        <a:cs typeface="+mn-cs"/>
      </a:defRPr>
    </a:lvl7pPr>
    <a:lvl8pPr marL="3200400" algn="l" defTabSz="457200" rtl="0" eaLnBrk="1" latinLnBrk="0" hangingPunct="1">
      <a:defRPr kern="1200">
        <a:solidFill>
          <a:schemeClr val="tx1"/>
        </a:solidFill>
        <a:latin typeface="Arial" pitchFamily="-109" charset="0"/>
        <a:ea typeface="+mn-ea"/>
        <a:cs typeface="+mn-cs"/>
      </a:defRPr>
    </a:lvl8pPr>
    <a:lvl9pPr marL="3657600" algn="l" defTabSz="457200" rtl="0" eaLnBrk="1" latinLnBrk="0" hangingPunct="1">
      <a:defRPr kern="1200">
        <a:solidFill>
          <a:schemeClr val="tx1"/>
        </a:solidFill>
        <a:latin typeface="Arial" pitchFamily="-109"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crosoft Office User" initials="Office [8] [3] [2] [2] [5] [2] [11] [2] [5]" lastIdx="1" clrIdx="0"/>
</p:cmAuthorLst>
</file>

<file path=ppt/presProps.xml><?xml version="1.0" encoding="utf-8"?>
<p:presentationPr xmlns:a="http://schemas.openxmlformats.org/drawingml/2006/main" xmlns:r="http://schemas.openxmlformats.org/officeDocument/2006/relationships" xmlns:p="http://schemas.openxmlformats.org/presentationml/2006/main">
  <p:prn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57" autoAdjust="0"/>
    <p:restoredTop sz="92441" autoAdjust="0"/>
  </p:normalViewPr>
  <p:slideViewPr>
    <p:cSldViewPr snapToGrid="0">
      <p:cViewPr>
        <p:scale>
          <a:sx n="95" d="100"/>
          <a:sy n="95" d="100"/>
        </p:scale>
        <p:origin x="1728" y="304"/>
      </p:cViewPr>
      <p:guideLst>
        <p:guide orient="horz" pos="2160"/>
        <p:guide pos="2880"/>
      </p:guideLst>
    </p:cSldViewPr>
  </p:slideViewPr>
  <p:notesTextViewPr>
    <p:cViewPr>
      <p:scale>
        <a:sx n="90" d="100"/>
        <a:sy n="90" d="100"/>
      </p:scale>
      <p:origin x="0" y="0"/>
    </p:cViewPr>
  </p:notesTextViewPr>
  <p:sorterViewPr>
    <p:cViewPr>
      <p:scale>
        <a:sx n="66" d="100"/>
        <a:sy n="66" d="100"/>
      </p:scale>
      <p:origin x="0" y="256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commentAuthors" Target="commen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42"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defRPr sz="1200">
                <a:latin typeface="Arial" charset="0"/>
              </a:defRPr>
            </a:lvl1pPr>
          </a:lstStyle>
          <a:p>
            <a:pPr>
              <a:defRPr/>
            </a:pPr>
            <a:endParaRPr lang="en-US"/>
          </a:p>
        </p:txBody>
      </p:sp>
      <p:sp>
        <p:nvSpPr>
          <p:cNvPr id="61443" name="Rectangle 3"/>
          <p:cNvSpPr>
            <a:spLocks noGrp="1" noChangeArrowheads="1"/>
          </p:cNvSpPr>
          <p:nvPr>
            <p:ph type="dt" sz="quarter" idx="1"/>
          </p:nvPr>
        </p:nvSpPr>
        <p:spPr bwMode="auto">
          <a:xfrm>
            <a:off x="5179484" y="0"/>
            <a:ext cx="3962400" cy="342900"/>
          </a:xfrm>
          <a:prstGeom prst="rect">
            <a:avLst/>
          </a:prstGeom>
          <a:noFill/>
          <a:ln w="9525">
            <a:noFill/>
            <a:miter lim="800000"/>
            <a:headEnd/>
            <a:tailEnd/>
          </a:ln>
          <a:effectLst/>
        </p:spPr>
        <p:txBody>
          <a:bodyPr vert="horz" wrap="square" lIns="91367" tIns="45683" rIns="91367" bIns="45683" numCol="1" anchor="t" anchorCtr="0" compatLnSpc="1">
            <a:prstTxWarp prst="textNoShape">
              <a:avLst/>
            </a:prstTxWarp>
          </a:bodyPr>
          <a:lstStyle>
            <a:lvl1pPr algn="r">
              <a:defRPr sz="1200">
                <a:latin typeface="Arial" charset="0"/>
              </a:defRPr>
            </a:lvl1pPr>
          </a:lstStyle>
          <a:p>
            <a:pPr>
              <a:defRPr/>
            </a:pPr>
            <a:endParaRPr lang="en-US"/>
          </a:p>
        </p:txBody>
      </p:sp>
      <p:sp>
        <p:nvSpPr>
          <p:cNvPr id="61444" name="Rectangle 4"/>
          <p:cNvSpPr>
            <a:spLocks noGrp="1" noChangeArrowheads="1"/>
          </p:cNvSpPr>
          <p:nvPr>
            <p:ph type="ftr" sz="quarter" idx="2"/>
          </p:nvPr>
        </p:nvSpPr>
        <p:spPr bwMode="auto">
          <a:xfrm>
            <a:off x="0"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defRPr sz="1200">
                <a:latin typeface="Arial" charset="0"/>
              </a:defRPr>
            </a:lvl1pPr>
          </a:lstStyle>
          <a:p>
            <a:pPr>
              <a:defRPr/>
            </a:pPr>
            <a:endParaRPr lang="en-US"/>
          </a:p>
        </p:txBody>
      </p:sp>
      <p:sp>
        <p:nvSpPr>
          <p:cNvPr id="61445" name="Rectangle 5"/>
          <p:cNvSpPr>
            <a:spLocks noGrp="1" noChangeArrowheads="1"/>
          </p:cNvSpPr>
          <p:nvPr>
            <p:ph type="sldNum" sz="quarter" idx="3"/>
          </p:nvPr>
        </p:nvSpPr>
        <p:spPr bwMode="auto">
          <a:xfrm>
            <a:off x="5179484" y="6513910"/>
            <a:ext cx="3962400" cy="342900"/>
          </a:xfrm>
          <a:prstGeom prst="rect">
            <a:avLst/>
          </a:prstGeom>
          <a:noFill/>
          <a:ln w="9525">
            <a:noFill/>
            <a:miter lim="800000"/>
            <a:headEnd/>
            <a:tailEnd/>
          </a:ln>
          <a:effectLst/>
        </p:spPr>
        <p:txBody>
          <a:bodyPr vert="horz" wrap="square" lIns="91367" tIns="45683" rIns="91367" bIns="45683" numCol="1" anchor="b" anchorCtr="0" compatLnSpc="1">
            <a:prstTxWarp prst="textNoShape">
              <a:avLst/>
            </a:prstTxWarp>
          </a:bodyPr>
          <a:lstStyle>
            <a:lvl1pPr algn="r">
              <a:defRPr sz="1200">
                <a:latin typeface="Arial" charset="0"/>
              </a:defRPr>
            </a:lvl1pPr>
          </a:lstStyle>
          <a:p>
            <a:pPr>
              <a:defRPr/>
            </a:pPr>
            <a:fld id="{4D6144D4-DB38-A94A-B4D3-111C6070766F}" type="slidenum">
              <a:rPr lang="en-US"/>
              <a:pPr>
                <a:defRPr/>
              </a:pPr>
              <a:t>‹#›</a:t>
            </a:fld>
            <a:endParaRPr lang="en-US"/>
          </a:p>
        </p:txBody>
      </p:sp>
    </p:spTree>
    <p:extLst>
      <p:ext uri="{BB962C8B-B14F-4D97-AF65-F5344CB8AC3E}">
        <p14:creationId xmlns:p14="http://schemas.microsoft.com/office/powerpoint/2010/main" val="92669847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defRPr sz="1200">
                <a:latin typeface="Arial" charset="0"/>
              </a:defRPr>
            </a:lvl1pPr>
          </a:lstStyle>
          <a:p>
            <a:pPr>
              <a:defRPr/>
            </a:pPr>
            <a:endParaRPr lang="en-US"/>
          </a:p>
        </p:txBody>
      </p:sp>
      <p:sp>
        <p:nvSpPr>
          <p:cNvPr id="38915" name="Rectangle 3"/>
          <p:cNvSpPr>
            <a:spLocks noGrp="1" noChangeArrowheads="1"/>
          </p:cNvSpPr>
          <p:nvPr>
            <p:ph type="dt" idx="1"/>
          </p:nvPr>
        </p:nvSpPr>
        <p:spPr bwMode="auto">
          <a:xfrm>
            <a:off x="5179484" y="0"/>
            <a:ext cx="3962400" cy="3429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lvl1pPr algn="r">
              <a:defRPr sz="1200">
                <a:latin typeface="Arial"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p:spPr>
      </p:sp>
      <p:sp>
        <p:nvSpPr>
          <p:cNvPr id="38917" name="Rectangle 5"/>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31" tIns="45715" rIns="91431" bIns="45715"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8918" name="Rectangle 6"/>
          <p:cNvSpPr>
            <a:spLocks noGrp="1" noChangeArrowheads="1"/>
          </p:cNvSpPr>
          <p:nvPr>
            <p:ph type="ftr" sz="quarter" idx="4"/>
          </p:nvPr>
        </p:nvSpPr>
        <p:spPr bwMode="auto">
          <a:xfrm>
            <a:off x="0"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defRPr sz="1200">
                <a:latin typeface="Arial" charset="0"/>
              </a:defRPr>
            </a:lvl1pPr>
          </a:lstStyle>
          <a:p>
            <a:pPr>
              <a:defRPr/>
            </a:pPr>
            <a:endParaRPr lang="en-US"/>
          </a:p>
        </p:txBody>
      </p:sp>
      <p:sp>
        <p:nvSpPr>
          <p:cNvPr id="38919" name="Rectangle 7"/>
          <p:cNvSpPr>
            <a:spLocks noGrp="1" noChangeArrowheads="1"/>
          </p:cNvSpPr>
          <p:nvPr>
            <p:ph type="sldNum" sz="quarter" idx="5"/>
          </p:nvPr>
        </p:nvSpPr>
        <p:spPr bwMode="auto">
          <a:xfrm>
            <a:off x="5179484" y="6513910"/>
            <a:ext cx="3962400" cy="342900"/>
          </a:xfrm>
          <a:prstGeom prst="rect">
            <a:avLst/>
          </a:prstGeom>
          <a:noFill/>
          <a:ln w="9525">
            <a:noFill/>
            <a:miter lim="800000"/>
            <a:headEnd/>
            <a:tailEnd/>
          </a:ln>
          <a:effectLst/>
        </p:spPr>
        <p:txBody>
          <a:bodyPr vert="horz" wrap="square" lIns="91431" tIns="45715" rIns="91431" bIns="45715" numCol="1" anchor="b" anchorCtr="0" compatLnSpc="1">
            <a:prstTxWarp prst="textNoShape">
              <a:avLst/>
            </a:prstTxWarp>
          </a:bodyPr>
          <a:lstStyle>
            <a:lvl1pPr algn="r">
              <a:defRPr sz="1200">
                <a:latin typeface="Arial" charset="0"/>
              </a:defRPr>
            </a:lvl1pPr>
          </a:lstStyle>
          <a:p>
            <a:pPr>
              <a:defRPr/>
            </a:pPr>
            <a:fld id="{D5223F8D-2618-1D4F-991D-3D85D6F73DE8}" type="slidenum">
              <a:rPr lang="en-US"/>
              <a:pPr>
                <a:defRPr/>
              </a:pPr>
              <a:t>‹#›</a:t>
            </a:fld>
            <a:endParaRPr lang="en-US"/>
          </a:p>
        </p:txBody>
      </p:sp>
    </p:spTree>
    <p:extLst>
      <p:ext uri="{BB962C8B-B14F-4D97-AF65-F5344CB8AC3E}">
        <p14:creationId xmlns:p14="http://schemas.microsoft.com/office/powerpoint/2010/main" val="341253308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2603A1A-E773-3841-ADFC-BBF99E444C0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5C1E7D6-0FCC-384A-B3CB-7FD4D256463E}"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B22A549-A8EC-5E41-AE09-B359ABBC74A9}"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DB9FEF9-6A94-4C4E-82BC-84DF130E0B4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9DFB22-C7E9-9E4B-8431-4E4E88AD005A}"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A44C07A-C2E5-4246-89C7-DDE8BF5A882E}"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0F3AC2E-915D-0649-8D8C-D175FF52D6A6}"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3C9F8A2-9406-AB4D-8F2E-4C2286D012CC}"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1AC5BEF1-0CF0-D64B-8500-E8C28A928FC7}"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A81FF836-5028-4F40-B892-777B2D023567}"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AA5C378-E859-C447-B1DC-01D447895802}"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Class 15:  The Standard Model</a:t>
            </a:r>
            <a:br>
              <a:rPr lang="en-US"/>
            </a:b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B5EF9EC-3A0F-274E-9559-CA32AB3C470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r>
              <a:rPr lang="en-US"/>
              <a:t>Class 15:  The Standard Model</a:t>
            </a:r>
            <a:br>
              <a:rPr lang="en-US"/>
            </a:b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defRPr>
            </a:lvl1pPr>
          </a:lstStyle>
          <a:p>
            <a:pPr>
              <a:defRPr/>
            </a:pPr>
            <a:fld id="{57587ACD-9E44-A142-A97F-0C26FC1357E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ＭＳ Ｐゴシック" charset="-128"/>
          <a:cs typeface="ＭＳ Ｐゴシック" charset="-128"/>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685800" y="2971800"/>
            <a:ext cx="7772400" cy="1470025"/>
          </a:xfrm>
        </p:spPr>
        <p:txBody>
          <a:bodyPr/>
          <a:lstStyle/>
          <a:p>
            <a:pPr eaLnBrk="1" hangingPunct="1"/>
            <a:r>
              <a:rPr lang="en-US" sz="3200" dirty="0">
                <a:ea typeface="ＭＳ Ｐゴシック" pitchFamily="-109" charset="-128"/>
                <a:cs typeface="ＭＳ Ｐゴシック" pitchFamily="-109" charset="-128"/>
              </a:rPr>
              <a:t>Class 15</a:t>
            </a:r>
            <a:br>
              <a:rPr lang="en-US" sz="1600" dirty="0">
                <a:ea typeface="ＭＳ Ｐゴシック" pitchFamily="-109" charset="-128"/>
                <a:cs typeface="ＭＳ Ｐゴシック" pitchFamily="-109" charset="-128"/>
              </a:rPr>
            </a:br>
            <a:br>
              <a:rPr lang="en-US" sz="1600" dirty="0">
                <a:ea typeface="ＭＳ Ｐゴシック" pitchFamily="-109" charset="-128"/>
                <a:cs typeface="ＭＳ Ｐゴシック" pitchFamily="-109" charset="-128"/>
              </a:rPr>
            </a:br>
            <a:r>
              <a:rPr lang="en-US" sz="3600" b="1" dirty="0"/>
              <a:t>The Standard Model</a:t>
            </a:r>
            <a:br>
              <a:rPr lang="en-US" sz="16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by</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Alan V. Deardorff</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University of Michigan</a:t>
            </a:r>
            <a:br>
              <a:rPr lang="en-US" sz="2400" dirty="0">
                <a:ea typeface="ＭＳ Ｐゴシック" pitchFamily="-109" charset="-128"/>
                <a:cs typeface="ＭＳ Ｐゴシック" pitchFamily="-109" charset="-128"/>
              </a:rPr>
            </a:br>
            <a:r>
              <a:rPr lang="en-US" sz="2400" dirty="0">
                <a:ea typeface="ＭＳ Ｐゴシック" pitchFamily="-109" charset="-128"/>
                <a:cs typeface="ＭＳ Ｐゴシック" pitchFamily="-109" charset="-128"/>
              </a:rPr>
              <a:t>2020</a:t>
            </a:r>
          </a:p>
        </p:txBody>
      </p:sp>
      <p:sp>
        <p:nvSpPr>
          <p:cNvPr id="16387" name="Rectangle 3"/>
          <p:cNvSpPr>
            <a:spLocks noGrp="1" noChangeArrowheads="1"/>
          </p:cNvSpPr>
          <p:nvPr>
            <p:ph type="subTitle" idx="1"/>
          </p:nvPr>
        </p:nvSpPr>
        <p:spPr>
          <a:xfrm>
            <a:off x="1447800" y="609600"/>
            <a:ext cx="6400800" cy="1066800"/>
          </a:xfrm>
        </p:spPr>
        <p:txBody>
          <a:bodyPr/>
          <a:lstStyle/>
          <a:p>
            <a:pPr eaLnBrk="1" hangingPunct="1"/>
            <a:r>
              <a:rPr lang="en-US" sz="5400" dirty="0">
                <a:ea typeface="ＭＳ Ｐゴシック" pitchFamily="-109" charset="-128"/>
                <a:cs typeface="ＭＳ Ｐゴシック" pitchFamily="-109" charset="-128"/>
              </a:rPr>
              <a:t>PubPol/Econ 541</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501899"/>
          </a:xfrm>
          <a:ln>
            <a:solidFill>
              <a:srgbClr val="000000"/>
            </a:solidFill>
          </a:ln>
        </p:spPr>
        <p:txBody>
          <a:bodyPr/>
          <a:lstStyle/>
          <a:p>
            <a:r>
              <a:rPr lang="en-US" sz="2400" dirty="0"/>
              <a:t>Thus Relative Supply, RS = S</a:t>
            </a:r>
            <a:r>
              <a:rPr lang="en-US" sz="2400" baseline="-25000" dirty="0"/>
              <a:t>C</a:t>
            </a:r>
            <a:r>
              <a:rPr lang="en-US" sz="2400" dirty="0"/>
              <a:t>/S</a:t>
            </a:r>
            <a:r>
              <a:rPr lang="en-US" sz="2400" baseline="-25000" dirty="0"/>
              <a:t>F</a:t>
            </a:r>
            <a:r>
              <a:rPr lang="en-US" sz="2400" dirty="0"/>
              <a:t>, also depends on price ratio, RP = P</a:t>
            </a:r>
            <a:r>
              <a:rPr lang="en-US" sz="2400" baseline="-25000" dirty="0"/>
              <a:t>C</a:t>
            </a:r>
            <a:r>
              <a:rPr lang="en-US" sz="2400" dirty="0"/>
              <a:t>/P</a:t>
            </a:r>
            <a:r>
              <a:rPr lang="en-US" sz="2400" baseline="-25000" dirty="0"/>
              <a:t>F</a:t>
            </a:r>
            <a:r>
              <a:rPr lang="en-US" sz="2400" dirty="0"/>
              <a:t>:</a:t>
            </a:r>
          </a:p>
          <a:p>
            <a:pPr marL="0" indent="0">
              <a:buNone/>
            </a:pPr>
            <a:endParaRPr lang="en-US" sz="2400" i="1" dirty="0"/>
          </a:p>
          <a:p>
            <a:pPr marL="0" lvl="2" indent="0">
              <a:buNone/>
            </a:pPr>
            <a:r>
              <a:rPr lang="en-US" dirty="0"/>
              <a:t>      RS</a:t>
            </a:r>
            <a:r>
              <a:rPr lang="en-US" baseline="-25000" dirty="0"/>
              <a:t> </a:t>
            </a:r>
            <a:r>
              <a:rPr lang="en-US" dirty="0"/>
              <a:t>= RS(RP)</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60800" y="45212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23" name="Straight Connector 22"/>
          <p:cNvCxnSpPr/>
          <p:nvPr/>
        </p:nvCxnSpPr>
        <p:spPr>
          <a:xfrm flipV="1">
            <a:off x="1447800" y="4114800"/>
            <a:ext cx="1828800" cy="10668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grpSp>
        <p:nvGrpSpPr>
          <p:cNvPr id="14" name="Group 13"/>
          <p:cNvGrpSpPr/>
          <p:nvPr/>
        </p:nvGrpSpPr>
        <p:grpSpPr>
          <a:xfrm flipH="1">
            <a:off x="1981200" y="4572000"/>
            <a:ext cx="533400" cy="304800"/>
            <a:chOff x="3581400" y="3733800"/>
            <a:chExt cx="457200" cy="457200"/>
          </a:xfrm>
        </p:grpSpPr>
        <p:cxnSp>
          <p:nvCxnSpPr>
            <p:cNvPr id="33" name="Straight Connector 32"/>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16" name="Curved Connector 15"/>
          <p:cNvCxnSpPr/>
          <p:nvPr/>
        </p:nvCxnSpPr>
        <p:spPr>
          <a:xfrm>
            <a:off x="2590800" y="4876800"/>
            <a:ext cx="914400" cy="83820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3429000" y="5562600"/>
            <a:ext cx="1676400" cy="369332"/>
          </a:xfrm>
          <a:prstGeom prst="rect">
            <a:avLst/>
          </a:prstGeom>
        </p:spPr>
        <p:txBody>
          <a:bodyPr wrap="square">
            <a:spAutoFit/>
          </a:bodyPr>
          <a:lstStyle/>
          <a:p>
            <a:r>
              <a:rPr lang="en-US" dirty="0"/>
              <a:t>S</a:t>
            </a:r>
            <a:r>
              <a:rPr lang="en-US" baseline="-25000" dirty="0"/>
              <a:t>F</a:t>
            </a:r>
            <a:r>
              <a:rPr lang="en-US" dirty="0"/>
              <a:t>/S</a:t>
            </a:r>
            <a:r>
              <a:rPr lang="en-US" baseline="-25000" dirty="0"/>
              <a:t>C</a:t>
            </a:r>
            <a:r>
              <a:rPr lang="en-US" dirty="0"/>
              <a:t>=1/RS</a:t>
            </a:r>
          </a:p>
        </p:txBody>
      </p:sp>
      <p:sp>
        <p:nvSpPr>
          <p:cNvPr id="37" name="Freeform 36"/>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8" name="TextBox 37"/>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39" name="TextBox 38"/>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0" name="Straight Connector 3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a:endCxn id="42"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2" name="Oval 41"/>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5F542C20-C8B1-CC45-8FFA-C7B1E21036D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468629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Supplies Depend on 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2"/>
            <a:ext cx="3886200" cy="2294466"/>
          </a:xfrm>
          <a:ln>
            <a:solidFill>
              <a:srgbClr val="000000"/>
            </a:solidFill>
          </a:ln>
        </p:spPr>
        <p:txBody>
          <a:body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a:t>
            </a:r>
          </a:p>
          <a:p>
            <a:pPr marL="0" indent="0">
              <a:buNone/>
            </a:pPr>
            <a:r>
              <a:rPr lang="en-US" sz="2400" dirty="0"/>
              <a:t>	ΔS</a:t>
            </a:r>
            <a:r>
              <a:rPr lang="en-US" sz="2400" baseline="-25000" dirty="0"/>
              <a:t>C</a:t>
            </a:r>
            <a:r>
              <a:rPr lang="en-US" sz="2400" dirty="0"/>
              <a:t> &gt; 0</a:t>
            </a:r>
          </a:p>
          <a:p>
            <a:pPr marL="0" indent="0">
              <a:buNone/>
            </a:pPr>
            <a:r>
              <a:rPr lang="en-US" sz="2400" dirty="0"/>
              <a:t>	ΔS</a:t>
            </a:r>
            <a:r>
              <a:rPr lang="en-US" sz="2400" baseline="-25000" dirty="0"/>
              <a:t>F</a:t>
            </a:r>
            <a:r>
              <a:rPr lang="en-US" sz="2400" dirty="0"/>
              <a:t> &lt; 0</a:t>
            </a:r>
          </a:p>
          <a:p>
            <a:pPr marL="0" indent="0">
              <a:buNone/>
            </a:pPr>
            <a:r>
              <a:rPr lang="en-US" sz="2400" dirty="0"/>
              <a:t>	ΔRS &gt; 0</a:t>
            </a:r>
          </a:p>
          <a:p>
            <a:endParaRPr lang="en-US" sz="2400" dirty="0"/>
          </a:p>
          <a:p>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 name="TextBox 3"/>
          <p:cNvSpPr txBox="1"/>
          <p:nvPr/>
        </p:nvSpPr>
        <p:spPr>
          <a:xfrm>
            <a:off x="1842247" y="5520018"/>
            <a:ext cx="3225800" cy="369332"/>
          </a:xfrm>
          <a:prstGeom prst="rect">
            <a:avLst/>
          </a:prstGeom>
          <a:noFill/>
        </p:spPr>
        <p:txBody>
          <a:bodyPr wrap="square" rtlCol="0">
            <a:spAutoFit/>
          </a:bodyPr>
          <a:lstStyle/>
          <a:p>
            <a:r>
              <a:rPr lang="en-US" dirty="0">
                <a:solidFill>
                  <a:srgbClr val="FF0000"/>
                </a:solidFill>
              </a:rPr>
              <a:t>ΔRP = </a:t>
            </a:r>
            <a:r>
              <a:rPr lang="en-US" dirty="0" err="1">
                <a:solidFill>
                  <a:srgbClr val="FF0000"/>
                </a:solidFill>
              </a:rPr>
              <a:t>Δ</a:t>
            </a:r>
            <a:r>
              <a:rPr lang="en-US" dirty="0">
                <a:solidFill>
                  <a:srgbClr val="FF0000"/>
                </a:solidFill>
              </a:rPr>
              <a:t>(P</a:t>
            </a:r>
            <a:r>
              <a:rPr lang="en-US" baseline="-25000" dirty="0">
                <a:solidFill>
                  <a:srgbClr val="FF0000"/>
                </a:solidFill>
              </a:rPr>
              <a:t>C</a:t>
            </a:r>
            <a:r>
              <a:rPr lang="en-US" dirty="0">
                <a:solidFill>
                  <a:srgbClr val="FF0000"/>
                </a:solidFill>
              </a:rPr>
              <a:t>/P</a:t>
            </a:r>
            <a:r>
              <a:rPr lang="en-US" baseline="-25000" dirty="0">
                <a:solidFill>
                  <a:srgbClr val="FF0000"/>
                </a:solidFill>
              </a:rPr>
              <a:t>F</a:t>
            </a:r>
            <a:r>
              <a:rPr lang="en-US" dirty="0">
                <a:solidFill>
                  <a:srgbClr val="FF0000"/>
                </a:solidFill>
              </a:rPr>
              <a:t>) &gt; 0</a:t>
            </a:r>
          </a:p>
        </p:txBody>
      </p:sp>
      <p:cxnSp>
        <p:nvCxnSpPr>
          <p:cNvPr id="33" name="Straight Connector 32"/>
          <p:cNvCxnSpPr/>
          <p:nvPr/>
        </p:nvCxnSpPr>
        <p:spPr>
          <a:xfrm>
            <a:off x="2286000" y="2133600"/>
            <a:ext cx="1752600" cy="29718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6" name="Rectangle 35"/>
          <p:cNvSpPr/>
          <p:nvPr/>
        </p:nvSpPr>
        <p:spPr>
          <a:xfrm>
            <a:off x="2438400" y="22098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37" name="Oval 36"/>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9" name="Straight Connector 38"/>
          <p:cNvCxnSpPr/>
          <p:nvPr/>
        </p:nvCxnSpPr>
        <p:spPr>
          <a:xfrm>
            <a:off x="1457325" y="4762500"/>
            <a:ext cx="2349500" cy="635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V="1">
            <a:off x="3810000" y="4746625"/>
            <a:ext cx="0" cy="450851"/>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5720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F</a:t>
            </a:r>
            <a:r>
              <a:rPr lang="en-US" baseline="30000" dirty="0">
                <a:solidFill>
                  <a:srgbClr val="FF0000"/>
                </a:solidFill>
              </a:rPr>
              <a:t>1</a:t>
            </a:r>
          </a:p>
        </p:txBody>
      </p:sp>
      <p:sp>
        <p:nvSpPr>
          <p:cNvPr id="42" name="TextBox 41"/>
          <p:cNvSpPr txBox="1"/>
          <p:nvPr/>
        </p:nvSpPr>
        <p:spPr>
          <a:xfrm>
            <a:off x="3581400" y="5105400"/>
            <a:ext cx="685800" cy="369332"/>
          </a:xfrm>
          <a:prstGeom prst="rect">
            <a:avLst/>
          </a:prstGeom>
          <a:noFill/>
        </p:spPr>
        <p:txBody>
          <a:bodyPr wrap="square" rtlCol="0">
            <a:spAutoFit/>
          </a:bodyPr>
          <a:lstStyle/>
          <a:p>
            <a:pPr marL="0" lvl="2"/>
            <a:r>
              <a:rPr lang="en-US" dirty="0">
                <a:solidFill>
                  <a:srgbClr val="FF0000"/>
                </a:solidFill>
              </a:rPr>
              <a:t>S</a:t>
            </a:r>
            <a:r>
              <a:rPr lang="en-US" baseline="-25000" dirty="0">
                <a:solidFill>
                  <a:srgbClr val="FF0000"/>
                </a:solidFill>
              </a:rPr>
              <a:t>C</a:t>
            </a:r>
            <a:r>
              <a:rPr lang="en-US" baseline="30000" dirty="0">
                <a:solidFill>
                  <a:srgbClr val="FF0000"/>
                </a:solidFill>
              </a:rPr>
              <a:t>1</a:t>
            </a:r>
          </a:p>
        </p:txBody>
      </p:sp>
      <p:sp>
        <p:nvSpPr>
          <p:cNvPr id="19" name="Freeform 18"/>
          <p:cNvSpPr/>
          <p:nvPr/>
        </p:nvSpPr>
        <p:spPr>
          <a:xfrm>
            <a:off x="1930400" y="2286000"/>
            <a:ext cx="431800" cy="279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Freeform 42"/>
          <p:cNvSpPr/>
          <p:nvPr/>
        </p:nvSpPr>
        <p:spPr>
          <a:xfrm flipH="1">
            <a:off x="3200400" y="4191000"/>
            <a:ext cx="457200" cy="6858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Freeform 43"/>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5" name="TextBox 44"/>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46" name="TextBox 45"/>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7" name="Straight Connector 46"/>
          <p:cNvCxnSpPr/>
          <p:nvPr/>
        </p:nvCxnSpPr>
        <p:spPr>
          <a:xfrm>
            <a:off x="1447800"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a:endCxn id="49"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p:cNvCxnSpPr/>
          <p:nvPr/>
        </p:nvCxnSpPr>
        <p:spPr>
          <a:xfrm flipV="1">
            <a:off x="1447800" y="4343400"/>
            <a:ext cx="1524000" cy="838200"/>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flipV="1">
            <a:off x="1447800" y="4876800"/>
            <a:ext cx="1828800" cy="3048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5400000">
            <a:off x="2095500" y="4838700"/>
            <a:ext cx="228600" cy="1524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4163A07E-00A1-464C-AC3D-6EDFB3C4676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698988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9"/>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4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5">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animBg="1"/>
      <p:bldP spid="41" grpId="0"/>
      <p:bldP spid="42" grpId="0"/>
      <p:bldP spid="43" grpId="0" animBg="1"/>
      <p:bldP spid="5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905931"/>
          </a:xfrm>
          <a:ln>
            <a:solidFill>
              <a:srgbClr val="000000"/>
            </a:solidFill>
          </a:ln>
        </p:spPr>
        <p:txBody>
          <a:bodyPr/>
          <a:lstStyle/>
          <a:p>
            <a:pPr marL="342900" lvl="2" indent="-342900"/>
            <a:r>
              <a:rPr lang="en-US" sz="2400" dirty="0"/>
              <a:t>It follows that </a:t>
            </a:r>
            <a:r>
              <a:rPr lang="en-US" dirty="0"/>
              <a:t>RS(RP) </a:t>
            </a:r>
            <a:r>
              <a:rPr lang="en-US" sz="2400" dirty="0"/>
              <a:t>is upward sloping</a:t>
            </a:r>
          </a:p>
          <a:p>
            <a:endParaRPr lang="en-US" sz="2400" dirty="0"/>
          </a:p>
          <a:p>
            <a:endParaRPr lang="en-US" sz="2400" dirty="0"/>
          </a:p>
          <a:p>
            <a:endParaRPr lang="en-US" sz="1600" dirty="0"/>
          </a:p>
        </p:txBody>
      </p:sp>
      <p:sp>
        <p:nvSpPr>
          <p:cNvPr id="32" name="TextBox 31"/>
          <p:cNvSpPr txBox="1"/>
          <p:nvPr/>
        </p:nvSpPr>
        <p:spPr>
          <a:xfrm>
            <a:off x="4191000" y="5181600"/>
            <a:ext cx="1600200" cy="369332"/>
          </a:xfrm>
          <a:prstGeom prst="rect">
            <a:avLst/>
          </a:prstGeom>
          <a:noFill/>
        </p:spPr>
        <p:txBody>
          <a:bodyPr wrap="square" rtlCol="0">
            <a:spAutoFit/>
          </a:bodyPr>
          <a:lstStyle/>
          <a:p>
            <a:pPr marL="0" lvl="2"/>
            <a:r>
              <a:rPr lang="en-US" dirty="0"/>
              <a:t>RS= S</a:t>
            </a:r>
            <a:r>
              <a:rPr lang="en-US" baseline="-25000" dirty="0"/>
              <a:t>C</a:t>
            </a:r>
            <a:r>
              <a:rPr lang="en-US" dirty="0"/>
              <a:t>/S</a:t>
            </a:r>
            <a:r>
              <a:rPr lang="en-US" baseline="-25000" dirty="0"/>
              <a:t>F</a:t>
            </a:r>
            <a:endParaRPr lang="en-US" dirty="0"/>
          </a:p>
        </p:txBody>
      </p:sp>
      <p:cxnSp>
        <p:nvCxnSpPr>
          <p:cNvPr id="29" name="Straight Connector 28"/>
          <p:cNvCxnSpPr/>
          <p:nvPr/>
        </p:nvCxnSpPr>
        <p:spPr>
          <a:xfrm flipV="1">
            <a:off x="1888067"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896002" y="2092867"/>
            <a:ext cx="505329" cy="369332"/>
          </a:xfrm>
          <a:prstGeom prst="rect">
            <a:avLst/>
          </a:prstGeom>
        </p:spPr>
        <p:txBody>
          <a:bodyPr wrap="none">
            <a:spAutoFit/>
          </a:bodyPr>
          <a:lstStyle/>
          <a:p>
            <a:r>
              <a:rPr lang="en-US" dirty="0"/>
              <a:t>RS</a:t>
            </a:r>
          </a:p>
        </p:txBody>
      </p:sp>
      <p:cxnSp>
        <p:nvCxnSpPr>
          <p:cNvPr id="34" name="Straight Connector 33"/>
          <p:cNvCxnSpPr/>
          <p:nvPr/>
        </p:nvCxnSpPr>
        <p:spPr>
          <a:xfrm>
            <a:off x="1447800" y="3886200"/>
            <a:ext cx="1219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V="1">
            <a:off x="2667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45" name="Rectangle 44"/>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362200" y="5181600"/>
            <a:ext cx="660400" cy="369332"/>
          </a:xfrm>
          <a:prstGeom prst="rect">
            <a:avLst/>
          </a:prstGeom>
        </p:spPr>
        <p:txBody>
          <a:bodyPr wrap="square">
            <a:spAutoFit/>
          </a:bodyPr>
          <a:lstStyle/>
          <a:p>
            <a:pPr marL="0" lvl="2"/>
            <a:r>
              <a:rPr lang="en-US" dirty="0"/>
              <a:t>RS</a:t>
            </a:r>
            <a:r>
              <a:rPr lang="en-US" baseline="30000" dirty="0"/>
              <a:t>0</a:t>
            </a:r>
            <a:r>
              <a:rPr lang="en-US" dirty="0"/>
              <a:t> </a:t>
            </a:r>
          </a:p>
        </p:txBody>
      </p:sp>
      <p:cxnSp>
        <p:nvCxnSpPr>
          <p:cNvPr id="47" name="Straight Connector 46"/>
          <p:cNvCxnSpPr/>
          <p:nvPr/>
        </p:nvCxnSpPr>
        <p:spPr>
          <a:xfrm>
            <a:off x="1447800" y="3048000"/>
            <a:ext cx="20574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8" name="Straight Connector 47"/>
          <p:cNvCxnSpPr/>
          <p:nvPr/>
        </p:nvCxnSpPr>
        <p:spPr>
          <a:xfrm flipV="1">
            <a:off x="35052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9" name="Rectangle 48"/>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50" name="Rectangle 49"/>
          <p:cNvSpPr/>
          <p:nvPr/>
        </p:nvSpPr>
        <p:spPr>
          <a:xfrm>
            <a:off x="3200400" y="5181600"/>
            <a:ext cx="660400" cy="369332"/>
          </a:xfrm>
          <a:prstGeom prst="rect">
            <a:avLst/>
          </a:prstGeom>
        </p:spPr>
        <p:txBody>
          <a:bodyPr wrap="square">
            <a:spAutoFit/>
          </a:bodyPr>
          <a:lstStyle/>
          <a:p>
            <a:pPr marL="0" lvl="2"/>
            <a:r>
              <a:rPr lang="en-US" dirty="0">
                <a:solidFill>
                  <a:srgbClr val="FF0000"/>
                </a:solidFill>
              </a:rPr>
              <a:t>RS</a:t>
            </a:r>
            <a:r>
              <a:rPr lang="en-US" baseline="30000" dirty="0">
                <a:solidFill>
                  <a:srgbClr val="FF0000"/>
                </a:solidFill>
              </a:rPr>
              <a:t>1</a:t>
            </a:r>
            <a:r>
              <a:rPr lang="en-US" dirty="0"/>
              <a:t> </a:t>
            </a:r>
          </a:p>
        </p:txBody>
      </p:sp>
      <p:cxnSp>
        <p:nvCxnSpPr>
          <p:cNvPr id="51" name="Straight Connector 50"/>
          <p:cNvCxnSpPr/>
          <p:nvPr/>
        </p:nvCxnSpPr>
        <p:spPr>
          <a:xfrm>
            <a:off x="26670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Straight Connector 53"/>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4D891A26-9020-3645-93FC-514B9FB49CD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3" name="Content Placeholder 2">
            <a:extLst>
              <a:ext uri="{FF2B5EF4-FFF2-40B4-BE49-F238E27FC236}">
                <a16:creationId xmlns:a16="http://schemas.microsoft.com/office/drawing/2014/main" id="{E2F127E3-4549-FF45-A4FA-9D04CA58A866}"/>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There is no reason for this to be a straight line, but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42712990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13</a:t>
            </a:fld>
            <a:endParaRPr lang="en-US"/>
          </a:p>
        </p:txBody>
      </p:sp>
    </p:spTree>
    <p:extLst>
      <p:ext uri="{BB962C8B-B14F-4D97-AF65-F5344CB8AC3E}">
        <p14:creationId xmlns:p14="http://schemas.microsoft.com/office/powerpoint/2010/main" val="35817004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If the relative price of </a:t>
            </a:r>
            <a:r>
              <a:rPr lang="en-US" sz="2800" i="1" dirty="0"/>
              <a:t>C</a:t>
            </a:r>
            <a:r>
              <a:rPr lang="en-US" sz="2800" dirty="0"/>
              <a:t> goes up, the </a:t>
            </a:r>
            <a:r>
              <a:rPr lang="en-US" sz="2800" dirty="0" err="1"/>
              <a:t>isovalue</a:t>
            </a:r>
            <a:r>
              <a:rPr lang="en-US" sz="2800" dirty="0"/>
              <a:t> line gets steeper.  Is there a way to see this without deriving it or remembering the equation?</a:t>
            </a:r>
            <a:r>
              <a:rPr lang="en-US" sz="1600" dirty="0"/>
              <a:t> </a:t>
            </a:r>
            <a:endParaRPr lang="en-US" sz="2800" dirty="0"/>
          </a:p>
          <a:p>
            <a:r>
              <a:rPr lang="en-US" sz="2800" dirty="0"/>
              <a:t>Does this display upward sloping supply?  How does it differ, in this respect, from the partial equilibrium model we have seen before? </a:t>
            </a:r>
          </a:p>
          <a:p>
            <a:r>
              <a:rPr lang="en-US" sz="2800" dirty="0"/>
              <a:t>In partial equilibrium supply slopes up because marginal cost rises.  Is that true here?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14</a:t>
            </a:fld>
            <a:endParaRPr lang="en-US"/>
          </a:p>
        </p:txBody>
      </p:sp>
    </p:spTree>
    <p:extLst>
      <p:ext uri="{BB962C8B-B14F-4D97-AF65-F5344CB8AC3E}">
        <p14:creationId xmlns:p14="http://schemas.microsoft.com/office/powerpoint/2010/main" val="36670229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15</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440617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2057398"/>
          </a:xfrm>
          <a:ln>
            <a:solidFill>
              <a:srgbClr val="000000"/>
            </a:solidFill>
          </a:ln>
        </p:spPr>
        <p:txBody>
          <a:bodyPr/>
          <a:lstStyle/>
          <a:p>
            <a:pPr marL="342900" lvl="2" indent="-342900"/>
            <a:r>
              <a:rPr lang="en-US" sz="2400" dirty="0"/>
              <a:t>Represented by a family of indifference curves for the whole country:</a:t>
            </a:r>
          </a:p>
          <a:p>
            <a:pPr marL="342900" lvl="2" indent="-342900"/>
            <a:r>
              <a:rPr lang="en-US" dirty="0"/>
              <a:t>“Community indifference curves”</a:t>
            </a:r>
            <a:endParaRPr lang="en-US" sz="24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6" name="Freeform 15"/>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9076A9B-730D-DB45-9F59-93D6C9A3815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65930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021665"/>
          </a:xfrm>
          <a:ln>
            <a:solidFill>
              <a:srgbClr val="000000"/>
            </a:solidFill>
          </a:ln>
        </p:spPr>
        <p:txBody>
          <a:bodyPr/>
          <a:lstStyle/>
          <a:p>
            <a:pPr marL="342900" lvl="2" indent="-342900"/>
            <a:r>
              <a:rPr lang="en-US" sz="2400" dirty="0"/>
              <a:t>If we knew the budget line, then we would use it to find demand, from </a:t>
            </a:r>
          </a:p>
          <a:p>
            <a:pPr marL="800100" lvl="3" indent="-342900"/>
            <a:r>
              <a:rPr lang="en-US" dirty="0"/>
              <a:t>Tangency between budget line and an indifference curve</a:t>
            </a:r>
          </a:p>
          <a:p>
            <a:pPr marL="342900" lvl="2" indent="-342900"/>
            <a:r>
              <a:rPr lang="en-US" sz="2400" dirty="0"/>
              <a:t>That’s the most preferred bundle of the two goods that consumers can afford.</a:t>
            </a:r>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13" name="Freeform 12"/>
          <p:cNvSpPr/>
          <p:nvPr/>
        </p:nvSpPr>
        <p:spPr>
          <a:xfrm rot="10800000">
            <a:off x="1733550" y="2927350"/>
            <a:ext cx="1828800" cy="2032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447800" y="3048001"/>
            <a:ext cx="2514600" cy="21335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Oval 16"/>
          <p:cNvSpPr/>
          <p:nvPr/>
        </p:nvSpPr>
        <p:spPr>
          <a:xfrm>
            <a:off x="2717800" y="4102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Freeform 17"/>
          <p:cNvSpPr/>
          <p:nvPr/>
        </p:nvSpPr>
        <p:spPr>
          <a:xfrm rot="10800000">
            <a:off x="1797050" y="2349500"/>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19" name="Freeform 18"/>
          <p:cNvSpPr/>
          <p:nvPr/>
        </p:nvSpPr>
        <p:spPr>
          <a:xfrm rot="10800000">
            <a:off x="1892300" y="17018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BF50E32-01C9-E44D-83E3-BB71A21C304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027313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293532"/>
          </a:xfrm>
          <a:ln>
            <a:solidFill>
              <a:srgbClr val="000000"/>
            </a:solidFill>
          </a:ln>
        </p:spPr>
        <p:txBody>
          <a:bodyPr/>
          <a:lstStyle/>
          <a:p>
            <a:r>
              <a:rPr lang="en-US" sz="2400" dirty="0"/>
              <a:t>Given prices, income is the value of production.</a:t>
            </a:r>
          </a:p>
          <a:p>
            <a:r>
              <a:rPr lang="en-US" sz="2400" dirty="0"/>
              <a:t>So the budget line is the price line tangent to the PPF.</a:t>
            </a:r>
          </a:p>
          <a:p>
            <a:r>
              <a:rPr lang="en-US" sz="2400" dirty="0"/>
              <a:t>And demand is given by its tangency with an indifference curve.</a:t>
            </a:r>
            <a:endParaRPr lang="en-US"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36825" y="29337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296E68F3-A1F8-CD46-8B97-D1E1A3551BC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71000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5">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5">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1"/>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6" grpId="0" animBg="1"/>
      <p:bldP spid="40" grpId="0"/>
      <p:bldP spid="41" grpId="0"/>
      <p:bldP spid="56" grpId="0"/>
      <p:bldP spid="5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19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3835400"/>
          </a:xfrm>
          <a:ln>
            <a:solidFill>
              <a:srgbClr val="000000"/>
            </a:solidFill>
          </a:ln>
        </p:spPr>
        <p:txBody>
          <a:bodyPr/>
          <a:lstStyle/>
          <a:p>
            <a:r>
              <a:rPr lang="en-US" sz="2400" dirty="0"/>
              <a:t>For arbitrary prices, demand will not equal supply</a:t>
            </a:r>
          </a:p>
          <a:p>
            <a:r>
              <a:rPr lang="en-US" sz="2400" dirty="0"/>
              <a:t>Their difference will be trade:</a:t>
            </a:r>
          </a:p>
          <a:p>
            <a:r>
              <a:rPr lang="en-US" sz="2400" dirty="0"/>
              <a:t>Exports:</a:t>
            </a:r>
          </a:p>
          <a:p>
            <a:pPr marL="0" indent="0">
              <a:buNone/>
            </a:pPr>
            <a:r>
              <a:rPr lang="en-US" sz="2400" dirty="0"/>
              <a:t>	S</a:t>
            </a:r>
            <a:r>
              <a:rPr lang="en-US" sz="2400" baseline="-25000" dirty="0"/>
              <a:t>C</a:t>
            </a:r>
            <a:r>
              <a:rPr lang="en-US" sz="2400" dirty="0"/>
              <a:t>–D</a:t>
            </a:r>
            <a:r>
              <a:rPr lang="en-US" sz="2400" baseline="-25000" dirty="0"/>
              <a:t>C</a:t>
            </a:r>
            <a:r>
              <a:rPr lang="en-US" sz="2400" dirty="0"/>
              <a:t>=X</a:t>
            </a:r>
            <a:r>
              <a:rPr lang="en-US" sz="2400" baseline="-25000" dirty="0"/>
              <a:t>C</a:t>
            </a:r>
            <a:endParaRPr lang="en-US" sz="2400" dirty="0"/>
          </a:p>
          <a:p>
            <a:r>
              <a:rPr lang="en-US" sz="2400" dirty="0"/>
              <a:t>Imports:</a:t>
            </a:r>
          </a:p>
          <a:p>
            <a:pPr marL="0" indent="0">
              <a:buNone/>
            </a:pPr>
            <a:r>
              <a:rPr lang="en-US" sz="2400" dirty="0"/>
              <a:t>	D</a:t>
            </a:r>
            <a:r>
              <a:rPr lang="en-US" sz="2400" baseline="-25000" dirty="0"/>
              <a:t>F</a:t>
            </a:r>
            <a:r>
              <a:rPr lang="en-US" sz="2400" dirty="0"/>
              <a:t>–S</a:t>
            </a:r>
            <a:r>
              <a:rPr lang="en-US" sz="2400" baseline="-25000" dirty="0"/>
              <a:t>F</a:t>
            </a:r>
            <a:r>
              <a:rPr lang="en-US" sz="2400" dirty="0"/>
              <a:t>=M</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sp>
        <p:nvSpPr>
          <p:cNvPr id="3" name="Left Brace 2"/>
          <p:cNvSpPr/>
          <p:nvPr/>
        </p:nvSpPr>
        <p:spPr>
          <a:xfrm flipH="1">
            <a:off x="1447800" y="3276600"/>
            <a:ext cx="152400" cy="80645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Left Brace 24"/>
          <p:cNvSpPr/>
          <p:nvPr/>
        </p:nvSpPr>
        <p:spPr>
          <a:xfrm rot="16200000" flipH="1">
            <a:off x="2863850" y="4724400"/>
            <a:ext cx="152400" cy="762000"/>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6" name="TextBox 25"/>
          <p:cNvSpPr txBox="1"/>
          <p:nvPr/>
        </p:nvSpPr>
        <p:spPr>
          <a:xfrm>
            <a:off x="1520825" y="3476625"/>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r>
              <a:rPr lang="en-US" baseline="30000" dirty="0">
                <a:solidFill>
                  <a:srgbClr val="008000"/>
                </a:solidFill>
              </a:rPr>
              <a:t>0</a:t>
            </a:r>
          </a:p>
        </p:txBody>
      </p:sp>
      <p:sp>
        <p:nvSpPr>
          <p:cNvPr id="27" name="TextBox 26"/>
          <p:cNvSpPr txBox="1"/>
          <p:nvPr/>
        </p:nvSpPr>
        <p:spPr>
          <a:xfrm>
            <a:off x="2679700" y="4686300"/>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r>
              <a:rPr lang="en-US" baseline="30000" dirty="0">
                <a:solidFill>
                  <a:srgbClr val="008000"/>
                </a:solidFill>
              </a:rPr>
              <a:t>0</a:t>
            </a:r>
          </a:p>
        </p:txBody>
      </p:sp>
      <p:sp>
        <p:nvSpPr>
          <p:cNvPr id="4" name="Right Triangle 3"/>
          <p:cNvSpPr/>
          <p:nvPr/>
        </p:nvSpPr>
        <p:spPr>
          <a:xfrm>
            <a:off x="2559050" y="3267075"/>
            <a:ext cx="746125" cy="8128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 name="TextBox 5"/>
          <p:cNvSpPr txBox="1"/>
          <p:nvPr/>
        </p:nvSpPr>
        <p:spPr>
          <a:xfrm>
            <a:off x="2904067" y="2940050"/>
            <a:ext cx="1305983" cy="646331"/>
          </a:xfrm>
          <a:prstGeom prst="rect">
            <a:avLst/>
          </a:prstGeom>
          <a:noFill/>
        </p:spPr>
        <p:txBody>
          <a:bodyPr wrap="square" rtlCol="0">
            <a:spAutoFit/>
          </a:bodyPr>
          <a:lstStyle/>
          <a:p>
            <a:pPr algn="ctr"/>
            <a:r>
              <a:rPr lang="en-US" dirty="0">
                <a:solidFill>
                  <a:srgbClr val="008000"/>
                </a:solidFill>
              </a:rPr>
              <a:t>Trade Triangle</a:t>
            </a:r>
          </a:p>
        </p:txBody>
      </p:sp>
      <p:sp>
        <p:nvSpPr>
          <p:cNvPr id="30" name="Freeform 29"/>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9" name="Footer Placeholder 8">
            <a:extLst>
              <a:ext uri="{FF2B5EF4-FFF2-40B4-BE49-F238E27FC236}">
                <a16:creationId xmlns:a16="http://schemas.microsoft.com/office/drawing/2014/main" id="{6EC27B8E-701B-FC4E-BEDC-7BDD1443A70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18684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5">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5" grpId="0" animBg="1"/>
      <p:bldP spid="26" grpId="0"/>
      <p:bldP spid="27" grpId="0"/>
      <p:bldP spid="4" grpId="0" animBg="1"/>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t>Relative demand</a:t>
            </a:r>
          </a:p>
          <a:p>
            <a:r>
              <a:rPr lang="en-US" dirty="0"/>
              <a:t>International equilibrium</a:t>
            </a:r>
          </a:p>
          <a:p>
            <a:pPr lvl="1"/>
            <a:r>
              <a:rPr lang="en-US" dirty="0"/>
              <a:t>Small country</a:t>
            </a:r>
          </a:p>
          <a:p>
            <a:pPr lvl="1"/>
            <a:r>
              <a:rPr lang="en-US" dirty="0"/>
              <a:t>Two country world</a:t>
            </a:r>
          </a:p>
          <a:p>
            <a:r>
              <a:rPr lang="en-US" dirty="0"/>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84967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684866"/>
          </a:xfrm>
          <a:ln>
            <a:solidFill>
              <a:srgbClr val="000000"/>
            </a:solidFill>
          </a:ln>
        </p:spPr>
        <p:txBody>
          <a:bodyPr/>
          <a:lstStyle/>
          <a:p>
            <a:r>
              <a:rPr lang="en-US" sz="2400" dirty="0"/>
              <a:t>We will use this first, however, to find Relative Demand:</a:t>
            </a:r>
          </a:p>
          <a:p>
            <a:pPr marL="0" indent="0">
              <a:buNone/>
            </a:pPr>
            <a:r>
              <a:rPr lang="en-US" sz="2400" dirty="0"/>
              <a:t>	RD = D</a:t>
            </a:r>
            <a:r>
              <a:rPr lang="en-US" sz="2400" baseline="-25000" dirty="0"/>
              <a:t>C</a:t>
            </a:r>
            <a:r>
              <a:rPr lang="en-US" sz="2400" dirty="0"/>
              <a:t>/D</a:t>
            </a:r>
            <a:r>
              <a:rPr lang="en-US" sz="2400" baseline="-25000" dirty="0"/>
              <a:t>F</a:t>
            </a:r>
            <a:endParaRPr lang="en-US" sz="2400"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7" name="TextBox 46"/>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48" name="Straight Connector 47"/>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a:endCxn id="50"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TextBox 53"/>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55" name="TextBox 54"/>
          <p:cNvSpPr txBox="1"/>
          <p:nvPr/>
        </p:nvSpPr>
        <p:spPr>
          <a:xfrm>
            <a:off x="2895600" y="4038600"/>
            <a:ext cx="68580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grpSp>
        <p:nvGrpSpPr>
          <p:cNvPr id="28" name="Group 27"/>
          <p:cNvGrpSpPr/>
          <p:nvPr/>
        </p:nvGrpSpPr>
        <p:grpSpPr>
          <a:xfrm flipH="1">
            <a:off x="1642534" y="4302125"/>
            <a:ext cx="300566" cy="540808"/>
            <a:chOff x="3581400" y="3733800"/>
            <a:chExt cx="457200" cy="457200"/>
          </a:xfrm>
        </p:grpSpPr>
        <p:cxnSp>
          <p:nvCxnSpPr>
            <p:cNvPr id="29" name="Straight Connector 28"/>
            <p:cNvCxnSpPr/>
            <p:nvPr/>
          </p:nvCxnSpPr>
          <p:spPr>
            <a:xfrm flipH="1">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cxnSp>
        <p:nvCxnSpPr>
          <p:cNvPr id="31" name="Curved Connector 30"/>
          <p:cNvCxnSpPr/>
          <p:nvPr/>
        </p:nvCxnSpPr>
        <p:spPr>
          <a:xfrm>
            <a:off x="1993900" y="4743450"/>
            <a:ext cx="1663700" cy="1123950"/>
          </a:xfrm>
          <a:prstGeom prst="curvedConnector3">
            <a:avLst/>
          </a:prstGeom>
          <a:ln>
            <a:solidFill>
              <a:schemeClr val="tx1"/>
            </a:solidFill>
            <a:prstDash val="sysDot"/>
            <a:headEnd type="arrow"/>
            <a:tailEnd type="none" w="med" len="med"/>
          </a:ln>
          <a:effectLst/>
        </p:spPr>
        <p:style>
          <a:lnRef idx="2">
            <a:schemeClr val="accent1"/>
          </a:lnRef>
          <a:fillRef idx="0">
            <a:schemeClr val="accent1"/>
          </a:fillRef>
          <a:effectRef idx="1">
            <a:schemeClr val="accent1"/>
          </a:effectRef>
          <a:fontRef idx="minor">
            <a:schemeClr val="tx1"/>
          </a:fontRef>
        </p:style>
      </p:cxnSp>
      <p:sp>
        <p:nvSpPr>
          <p:cNvPr id="34" name="Rectangle 33"/>
          <p:cNvSpPr/>
          <p:nvPr/>
        </p:nvSpPr>
        <p:spPr>
          <a:xfrm>
            <a:off x="3581400" y="5715000"/>
            <a:ext cx="1676400" cy="369332"/>
          </a:xfrm>
          <a:prstGeom prst="rect">
            <a:avLst/>
          </a:prstGeom>
        </p:spPr>
        <p:txBody>
          <a:bodyPr wrap="square">
            <a:spAutoFit/>
          </a:bodyPr>
          <a:lstStyle/>
          <a:p>
            <a:r>
              <a:rPr lang="en-US" dirty="0"/>
              <a:t>D</a:t>
            </a:r>
            <a:r>
              <a:rPr lang="en-US" baseline="-25000" dirty="0"/>
              <a:t>F</a:t>
            </a:r>
            <a:r>
              <a:rPr lang="en-US" dirty="0"/>
              <a:t>/D</a:t>
            </a:r>
            <a:r>
              <a:rPr lang="en-US" baseline="-25000" dirty="0"/>
              <a:t>C</a:t>
            </a:r>
            <a:r>
              <a:rPr lang="en-US" dirty="0"/>
              <a:t>=1/RD</a:t>
            </a:r>
          </a:p>
        </p:txBody>
      </p:sp>
      <p:sp>
        <p:nvSpPr>
          <p:cNvPr id="43" name="Freeform 42"/>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F75679BA-A3D5-0E42-958E-A96F45E5435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9803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stCxn id="40" idx="0"/>
          </p:cNvCxnSpPr>
          <p:nvPr/>
        </p:nvCxnSpPr>
        <p:spPr>
          <a:xfrm flipV="1">
            <a:off x="2552700" y="3282950"/>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9800" y="51054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3666065"/>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r>
              <a:rPr lang="en-US" sz="2400" dirty="0"/>
              <a:t>With no assumption on preferences (indifference curves) we can say little about how prices affect demand</a:t>
            </a:r>
          </a:p>
          <a:p>
            <a:r>
              <a:rPr lang="en-US" sz="2400" dirty="0"/>
              <a:t>(Recall “income and substitution effects”)</a:t>
            </a:r>
          </a:p>
          <a:p>
            <a:pPr marL="0" indent="0">
              <a:buFontTx/>
              <a:buNone/>
            </a:pPr>
            <a:endParaRPr lang="en-US" sz="2400" dirty="0"/>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51" name="Freeform 50"/>
          <p:cNvSpPr/>
          <p:nvPr/>
        </p:nvSpPr>
        <p:spPr>
          <a:xfrm>
            <a:off x="1689100" y="1972733"/>
            <a:ext cx="431800" cy="34290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59" name="Rectangle 58"/>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60" name="TextBox 59"/>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37CEC33B-B15C-974F-B916-18D11105B5A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802439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Homothetic Preferences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1"/>
            <a:ext cx="3886200" cy="4309532"/>
          </a:xfrm>
          <a:ln>
            <a:solidFill>
              <a:srgbClr val="000000"/>
            </a:solidFill>
          </a:ln>
        </p:spPr>
        <p:txBody>
          <a:bodyPr/>
          <a:lstStyle/>
          <a:p>
            <a:pPr marL="342900" lvl="2" indent="-342900"/>
            <a:r>
              <a:rPr lang="en-US" dirty="0"/>
              <a:t>We assume:  each indifference curve is a radial expansion or contraction of all others</a:t>
            </a:r>
          </a:p>
          <a:p>
            <a:pPr marL="342900" lvl="2" indent="-342900"/>
            <a:r>
              <a:rPr lang="en-US" dirty="0"/>
              <a:t>Thus: </a:t>
            </a:r>
          </a:p>
          <a:p>
            <a:pPr marL="800100" lvl="3" indent="-342900"/>
            <a:r>
              <a:rPr lang="en-US" u="sng" dirty="0"/>
              <a:t>Ratio</a:t>
            </a:r>
            <a:r>
              <a:rPr lang="en-US" dirty="0"/>
              <a:t> of demands depends only on </a:t>
            </a:r>
            <a:r>
              <a:rPr lang="en-US" u="sng" dirty="0"/>
              <a:t>ratio</a:t>
            </a:r>
            <a:r>
              <a:rPr lang="en-US" dirty="0"/>
              <a:t> of prices</a:t>
            </a:r>
          </a:p>
          <a:p>
            <a:pPr marL="800100" lvl="3" indent="-342900"/>
            <a:r>
              <a:rPr lang="en-US" sz="2000" dirty="0"/>
              <a:t>Change in income (with prices fixed) does not change relative demand </a:t>
            </a:r>
            <a:r>
              <a:rPr lang="en-US" dirty="0"/>
              <a:t>RD = D</a:t>
            </a:r>
            <a:r>
              <a:rPr lang="en-US" baseline="-25000" dirty="0"/>
              <a:t>C</a:t>
            </a:r>
            <a:r>
              <a:rPr lang="en-US" dirty="0"/>
              <a:t>/D</a:t>
            </a:r>
            <a:r>
              <a:rPr lang="en-US" baseline="-25000" dirty="0"/>
              <a:t>F</a:t>
            </a:r>
            <a:endParaRPr lang="en-US" dirty="0"/>
          </a:p>
          <a:p>
            <a:pPr marL="800100" lvl="3" indent="-342900"/>
            <a:endParaRPr lang="en-US" sz="2000" dirty="0"/>
          </a:p>
          <a:p>
            <a:endParaRPr lang="en-US" sz="2400" dirty="0"/>
          </a:p>
          <a:p>
            <a:endParaRPr lang="en-US" sz="2400" dirty="0"/>
          </a:p>
          <a:p>
            <a:endParaRPr lang="en-US" sz="1600" dirty="0"/>
          </a:p>
        </p:txBody>
      </p:sp>
      <p:sp>
        <p:nvSpPr>
          <p:cNvPr id="11" name="TextBox 10"/>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12" name="TextBox 1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3" name="Straight Connector 12"/>
          <p:cNvCxnSpPr/>
          <p:nvPr/>
        </p:nvCxnSpPr>
        <p:spPr>
          <a:xfrm flipV="1">
            <a:off x="1447800" y="2252133"/>
            <a:ext cx="1261533" cy="2929468"/>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15" name="Freeform 14"/>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rot="10800000">
            <a:off x="1634030" y="2514600"/>
            <a:ext cx="1871170" cy="208972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8" name="Freeform 27"/>
          <p:cNvSpPr/>
          <p:nvPr/>
        </p:nvSpPr>
        <p:spPr>
          <a:xfrm rot="10800000">
            <a:off x="1551261" y="3657600"/>
            <a:ext cx="1039539" cy="118224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0" name="Straight Connector 29"/>
          <p:cNvCxnSpPr/>
          <p:nvPr/>
        </p:nvCxnSpPr>
        <p:spPr>
          <a:xfrm>
            <a:off x="1905000" y="2479675"/>
            <a:ext cx="838200" cy="10668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sp>
        <p:nvSpPr>
          <p:cNvPr id="32" name="Oval 31"/>
          <p:cNvSpPr/>
          <p:nvPr/>
        </p:nvSpPr>
        <p:spPr>
          <a:xfrm>
            <a:off x="2326216" y="301307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Oval 32"/>
          <p:cNvSpPr/>
          <p:nvPr/>
        </p:nvSpPr>
        <p:spPr>
          <a:xfrm>
            <a:off x="2062691" y="3629025"/>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4" name="Oval 33"/>
          <p:cNvSpPr/>
          <p:nvPr/>
        </p:nvSpPr>
        <p:spPr>
          <a:xfrm>
            <a:off x="1780116" y="4279900"/>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6" name="Straight Connector 35"/>
          <p:cNvCxnSpPr/>
          <p:nvPr/>
        </p:nvCxnSpPr>
        <p:spPr>
          <a:xfrm>
            <a:off x="1727200" y="3232150"/>
            <a:ext cx="752475" cy="94615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a:off x="1577975" y="4029075"/>
            <a:ext cx="584200" cy="736600"/>
          </a:xfrm>
          <a:prstGeom prst="line">
            <a:avLst/>
          </a:prstGeom>
          <a:ln>
            <a:solidFill>
              <a:srgbClr val="008000"/>
            </a:solidFill>
            <a:prstDash val="lgDashDot"/>
            <a:tailEnd type="none"/>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1447800" y="3962400"/>
            <a:ext cx="2895600" cy="1219201"/>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3124200" y="3886200"/>
            <a:ext cx="1447800" cy="68580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45" name="Oval 44"/>
          <p:cNvSpPr/>
          <p:nvPr/>
        </p:nvSpPr>
        <p:spPr>
          <a:xfrm>
            <a:off x="3762375" y="41497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Oval 45"/>
          <p:cNvSpPr/>
          <p:nvPr/>
        </p:nvSpPr>
        <p:spPr>
          <a:xfrm>
            <a:off x="3086100" y="4429125"/>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Oval 46"/>
          <p:cNvSpPr/>
          <p:nvPr/>
        </p:nvSpPr>
        <p:spPr>
          <a:xfrm>
            <a:off x="2368550" y="4737100"/>
            <a:ext cx="76200" cy="76200"/>
          </a:xfrm>
          <a:prstGeom prst="ellipse">
            <a:avLst/>
          </a:prstGeom>
          <a:solidFill>
            <a:srgbClr val="3366FF"/>
          </a:solidFill>
          <a:ln>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8" name="Straight Connector 47"/>
          <p:cNvCxnSpPr/>
          <p:nvPr/>
        </p:nvCxnSpPr>
        <p:spPr>
          <a:xfrm>
            <a:off x="2600325" y="4235450"/>
            <a:ext cx="1031875" cy="4889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cxnSp>
        <p:nvCxnSpPr>
          <p:cNvPr id="50" name="Straight Connector 49"/>
          <p:cNvCxnSpPr/>
          <p:nvPr/>
        </p:nvCxnSpPr>
        <p:spPr>
          <a:xfrm>
            <a:off x="1984375" y="4578350"/>
            <a:ext cx="739775" cy="349250"/>
          </a:xfrm>
          <a:prstGeom prst="line">
            <a:avLst/>
          </a:prstGeom>
          <a:ln>
            <a:solidFill>
              <a:srgbClr val="3366FF"/>
            </a:solidFill>
            <a:prstDash val="lgDashDotDot"/>
            <a:tailEnd type="none"/>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77CCF093-A47E-0148-A558-D9B2CE676D6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5366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 name="Freeform 57"/>
          <p:cNvSpPr/>
          <p:nvPr/>
        </p:nvSpPr>
        <p:spPr>
          <a:xfrm rot="10800000">
            <a:off x="1799167" y="592666"/>
            <a:ext cx="3162300" cy="362479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438400" y="5181600"/>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37" name="Content Placeholder 2"/>
          <p:cNvSpPr txBox="1">
            <a:spLocks/>
          </p:cNvSpPr>
          <p:nvPr/>
        </p:nvSpPr>
        <p:spPr bwMode="auto">
          <a:xfrm>
            <a:off x="4800600" y="1600201"/>
            <a:ext cx="3886200" cy="4190999"/>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With homotheticity:</a:t>
            </a:r>
          </a:p>
          <a:p>
            <a:r>
              <a:rPr lang="en-US" sz="2400" dirty="0"/>
              <a:t>ΔRP = </a:t>
            </a:r>
            <a:r>
              <a:rPr lang="en-US" sz="2400" dirty="0" err="1"/>
              <a:t>Δ</a:t>
            </a:r>
            <a:r>
              <a:rPr lang="en-US" sz="2400" dirty="0"/>
              <a:t>(P</a:t>
            </a:r>
            <a:r>
              <a:rPr lang="en-US" sz="2400" baseline="-25000" dirty="0"/>
              <a:t>C</a:t>
            </a:r>
            <a:r>
              <a:rPr lang="en-US" sz="2400" dirty="0"/>
              <a:t>/P</a:t>
            </a:r>
            <a:r>
              <a:rPr lang="en-US" sz="2400" baseline="-25000" dirty="0"/>
              <a:t>F</a:t>
            </a:r>
            <a:r>
              <a:rPr lang="en-US" sz="2400" dirty="0"/>
              <a:t>) &gt; 0</a:t>
            </a:r>
          </a:p>
          <a:p>
            <a:pPr marL="0" indent="0">
              <a:buNone/>
            </a:pPr>
            <a:r>
              <a:rPr lang="en-US" sz="2400" dirty="0"/>
              <a:t>     =&gt; </a:t>
            </a:r>
          </a:p>
          <a:p>
            <a:pPr marL="0" indent="0">
              <a:buNone/>
            </a:pPr>
            <a:r>
              <a:rPr lang="en-US" sz="2400" dirty="0"/>
              <a:t>	ΔD</a:t>
            </a:r>
            <a:r>
              <a:rPr lang="en-US" sz="2400" baseline="-25000" dirty="0"/>
              <a:t>F</a:t>
            </a:r>
            <a:r>
              <a:rPr lang="en-US" sz="2400" dirty="0"/>
              <a:t> &gt; 0</a:t>
            </a:r>
          </a:p>
          <a:p>
            <a:pPr marL="0" indent="0">
              <a:buNone/>
            </a:pPr>
            <a:r>
              <a:rPr lang="en-US" sz="2400" dirty="0"/>
              <a:t>	ΔRD &lt; 0</a:t>
            </a:r>
          </a:p>
          <a:p>
            <a:r>
              <a:rPr lang="en-US" sz="2400" dirty="0"/>
              <a:t>But we still don’t know 	ΔD</a:t>
            </a:r>
            <a:r>
              <a:rPr lang="en-US" sz="2400" baseline="-25000" dirty="0"/>
              <a:t>C</a:t>
            </a:r>
            <a:r>
              <a:rPr lang="en-US" sz="2400" dirty="0"/>
              <a:t> &gt;,=,&lt; 0</a:t>
            </a:r>
          </a:p>
          <a:p>
            <a:r>
              <a:rPr lang="en-US" sz="2400" dirty="0"/>
              <a:t>That’s why we now work with </a:t>
            </a:r>
            <a:r>
              <a:rPr lang="en-US" sz="2400" u="sng" dirty="0"/>
              <a:t>relative</a:t>
            </a:r>
            <a:r>
              <a:rPr lang="en-US" sz="2400" dirty="0"/>
              <a:t> supply and demand.</a:t>
            </a:r>
          </a:p>
          <a:p>
            <a:endParaRPr lang="en-US" sz="2400" dirty="0"/>
          </a:p>
          <a:p>
            <a:endParaRPr lang="en-US" sz="2400" dirty="0"/>
          </a:p>
          <a:p>
            <a:endParaRPr lang="en-US" sz="1600" dirty="0"/>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524000" y="26670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2048934" y="143086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361141" y="22701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7" name="Freeform 56"/>
          <p:cNvSpPr/>
          <p:nvPr/>
        </p:nvSpPr>
        <p:spPr>
          <a:xfrm rot="10800000">
            <a:off x="1714500" y="1406525"/>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Depend on Prices</a:t>
            </a:r>
          </a:p>
        </p:txBody>
      </p:sp>
      <p:sp>
        <p:nvSpPr>
          <p:cNvPr id="29" name="TextBox 28"/>
          <p:cNvSpPr txBox="1"/>
          <p:nvPr/>
        </p:nvSpPr>
        <p:spPr>
          <a:xfrm>
            <a:off x="2396067" y="1989667"/>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30" name="Straight Connector 29"/>
          <p:cNvCxnSpPr/>
          <p:nvPr/>
        </p:nvCxnSpPr>
        <p:spPr>
          <a:xfrm flipV="1">
            <a:off x="2387600" y="2317750"/>
            <a:ext cx="2116" cy="2846917"/>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3" name="TextBox 32"/>
          <p:cNvSpPr txBox="1"/>
          <p:nvPr/>
        </p:nvSpPr>
        <p:spPr>
          <a:xfrm>
            <a:off x="1981200" y="5181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p:nvPr/>
        </p:nvCxnSpPr>
        <p:spPr>
          <a:xfrm flipV="1">
            <a:off x="1447800" y="2313034"/>
            <a:ext cx="924500" cy="7892"/>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21336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p:nvPr/>
        </p:nvCxnSpPr>
        <p:spPr>
          <a:xfrm flipV="1">
            <a:off x="1447800" y="2438400"/>
            <a:ext cx="914400" cy="2743200"/>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1981200" y="3505200"/>
            <a:ext cx="292100" cy="2137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8600557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7">
                                            <p:bg/>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7">
                                            <p:txEl>
                                              <p:pRg st="0" end="0"/>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7">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7">
                                            <p:txEl>
                                              <p:pRg st="4" end="4"/>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4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4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build="p" animBg="1"/>
      <p:bldP spid="29" grpId="0"/>
      <p:bldP spid="33" grpId="0"/>
      <p:bldP spid="47" grpId="0"/>
      <p:bldP spid="4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Relative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838198"/>
          </a:xfrm>
          <a:ln>
            <a:solidFill>
              <a:srgbClr val="000000"/>
            </a:solidFill>
          </a:ln>
        </p:spPr>
        <p:txBody>
          <a:bodyPr/>
          <a:lstStyle/>
          <a:p>
            <a:pPr marL="342900" lvl="2" indent="-342900"/>
            <a:r>
              <a:rPr lang="en-US" sz="2400" dirty="0"/>
              <a:t>It follows that </a:t>
            </a:r>
            <a:r>
              <a:rPr lang="en-US" dirty="0"/>
              <a:t>RD(RP) </a:t>
            </a:r>
            <a:r>
              <a:rPr lang="en-US" sz="2400" dirty="0"/>
              <a:t>is downward sloping</a:t>
            </a:r>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RD= D</a:t>
            </a:r>
            <a:r>
              <a:rPr lang="en-US" baseline="-25000" dirty="0"/>
              <a:t>C</a:t>
            </a:r>
            <a:r>
              <a:rPr lang="en-US" dirty="0"/>
              <a:t>/D</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5" name="Straight Connector 14"/>
          <p:cNvCxnSpPr/>
          <p:nvPr/>
        </p:nvCxnSpPr>
        <p:spPr>
          <a:xfrm>
            <a:off x="1447800" y="3886200"/>
            <a:ext cx="1981200" cy="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3429000" y="3886200"/>
            <a:ext cx="0" cy="1295400"/>
          </a:xfrm>
          <a:prstGeom prst="line">
            <a:avLst/>
          </a:prstGeom>
          <a:ln>
            <a:solidFill>
              <a:schemeClr val="tx1"/>
            </a:solidFill>
            <a:prstDash val="lgDash"/>
          </a:ln>
          <a:effectLst/>
        </p:spPr>
        <p:style>
          <a:lnRef idx="2">
            <a:schemeClr val="accent1"/>
          </a:lnRef>
          <a:fillRef idx="0">
            <a:schemeClr val="accent1"/>
          </a:fillRef>
          <a:effectRef idx="1">
            <a:schemeClr val="accent1"/>
          </a:effectRef>
          <a:fontRef idx="minor">
            <a:schemeClr val="tx1"/>
          </a:fontRef>
        </p:style>
      </p:cxnSp>
      <p:sp>
        <p:nvSpPr>
          <p:cNvPr id="18" name="Rectangle 17"/>
          <p:cNvSpPr/>
          <p:nvPr/>
        </p:nvSpPr>
        <p:spPr>
          <a:xfrm>
            <a:off x="914400" y="3733800"/>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19" name="Rectangle 18"/>
          <p:cNvSpPr/>
          <p:nvPr/>
        </p:nvSpPr>
        <p:spPr>
          <a:xfrm>
            <a:off x="3124200" y="5181600"/>
            <a:ext cx="660400" cy="369332"/>
          </a:xfrm>
          <a:prstGeom prst="rect">
            <a:avLst/>
          </a:prstGeom>
        </p:spPr>
        <p:txBody>
          <a:bodyPr wrap="square">
            <a:spAutoFit/>
          </a:bodyPr>
          <a:lstStyle/>
          <a:p>
            <a:pPr marL="0" lvl="2"/>
            <a:r>
              <a:rPr lang="en-US" dirty="0"/>
              <a:t>RD</a:t>
            </a:r>
            <a:r>
              <a:rPr lang="en-US" baseline="30000" dirty="0"/>
              <a:t>0</a:t>
            </a:r>
            <a:r>
              <a:rPr lang="en-US" dirty="0"/>
              <a:t> </a:t>
            </a:r>
          </a:p>
        </p:txBody>
      </p:sp>
      <p:cxnSp>
        <p:nvCxnSpPr>
          <p:cNvPr id="20" name="Straight Connector 19"/>
          <p:cNvCxnSpPr/>
          <p:nvPr/>
        </p:nvCxnSpPr>
        <p:spPr>
          <a:xfrm>
            <a:off x="1447800" y="3048000"/>
            <a:ext cx="1143000"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V="1">
            <a:off x="2590800" y="3048000"/>
            <a:ext cx="0" cy="21336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914400" y="2895600"/>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t> </a:t>
            </a:r>
          </a:p>
        </p:txBody>
      </p:sp>
      <p:sp>
        <p:nvSpPr>
          <p:cNvPr id="23" name="Rectangle 22"/>
          <p:cNvSpPr/>
          <p:nvPr/>
        </p:nvSpPr>
        <p:spPr>
          <a:xfrm>
            <a:off x="2209800" y="5181600"/>
            <a:ext cx="660400" cy="369332"/>
          </a:xfrm>
          <a:prstGeom prst="rect">
            <a:avLst/>
          </a:prstGeom>
        </p:spPr>
        <p:txBody>
          <a:bodyPr wrap="square">
            <a:spAutoFit/>
          </a:bodyPr>
          <a:lstStyle/>
          <a:p>
            <a:pPr marL="0" lvl="2"/>
            <a:r>
              <a:rPr lang="en-US" dirty="0">
                <a:solidFill>
                  <a:srgbClr val="FF0000"/>
                </a:solidFill>
              </a:rPr>
              <a:t>RD</a:t>
            </a:r>
            <a:r>
              <a:rPr lang="en-US" baseline="30000" dirty="0">
                <a:solidFill>
                  <a:srgbClr val="FF0000"/>
                </a:solidFill>
              </a:rPr>
              <a:t>1</a:t>
            </a:r>
            <a:r>
              <a:rPr lang="en-US" dirty="0"/>
              <a:t> </a:t>
            </a:r>
          </a:p>
        </p:txBody>
      </p:sp>
      <p:cxnSp>
        <p:nvCxnSpPr>
          <p:cNvPr id="24" name="Straight Connector 23"/>
          <p:cNvCxnSpPr/>
          <p:nvPr/>
        </p:nvCxnSpPr>
        <p:spPr>
          <a:xfrm flipH="1">
            <a:off x="2590800" y="5029200"/>
            <a:ext cx="838200" cy="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V="1">
            <a:off x="1600200" y="3048000"/>
            <a:ext cx="0" cy="838200"/>
          </a:xfrm>
          <a:prstGeom prst="line">
            <a:avLst/>
          </a:prstGeom>
          <a:ln>
            <a:solidFill>
              <a:srgbClr val="FF0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E335BA6F-FCE4-8042-8581-5026F20BDE0F}"/>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26" name="Content Placeholder 2">
            <a:extLst>
              <a:ext uri="{FF2B5EF4-FFF2-40B4-BE49-F238E27FC236}">
                <a16:creationId xmlns:a16="http://schemas.microsoft.com/office/drawing/2014/main" id="{18CEF325-8937-8041-9A4C-02D06E72B90C}"/>
              </a:ext>
            </a:extLst>
          </p:cNvPr>
          <p:cNvSpPr txBox="1">
            <a:spLocks/>
          </p:cNvSpPr>
          <p:nvPr/>
        </p:nvSpPr>
        <p:spPr bwMode="auto">
          <a:xfrm>
            <a:off x="4800600" y="28956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t>Note:  Again, there’s no reason for this to be a straight line, but it could curve either way. </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987729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Autarky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533398"/>
          </a:xfrm>
          <a:ln>
            <a:solidFill>
              <a:srgbClr val="000000"/>
            </a:solidFill>
          </a:ln>
        </p:spPr>
        <p:txBody>
          <a:bodyPr/>
          <a:lstStyle/>
          <a:p>
            <a:pPr marL="342900" lvl="2" indent="-342900"/>
            <a:r>
              <a:rPr lang="en-US" sz="2400" dirty="0"/>
              <a:t>Combine RS and RD</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16002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flipV="1">
            <a:off x="2971800" y="3429000"/>
            <a:ext cx="0" cy="17526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19" name="TextBox 18"/>
          <p:cNvSpPr txBox="1"/>
          <p:nvPr/>
        </p:nvSpPr>
        <p:spPr>
          <a:xfrm>
            <a:off x="2667000" y="5181600"/>
            <a:ext cx="990600" cy="369332"/>
          </a:xfrm>
          <a:prstGeom prst="rect">
            <a:avLst/>
          </a:prstGeom>
          <a:noFill/>
        </p:spPr>
        <p:txBody>
          <a:bodyPr wrap="square" rtlCol="0">
            <a:spAutoFit/>
          </a:bodyPr>
          <a:lstStyle/>
          <a:p>
            <a:pPr marL="0" lvl="2"/>
            <a:r>
              <a:rPr lang="en-US" dirty="0" err="1"/>
              <a:t>RQ</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04448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26</a:t>
            </a:fld>
            <a:endParaRPr lang="en-US"/>
          </a:p>
        </p:txBody>
      </p:sp>
    </p:spTree>
    <p:extLst>
      <p:ext uri="{BB962C8B-B14F-4D97-AF65-F5344CB8AC3E}">
        <p14:creationId xmlns:p14="http://schemas.microsoft.com/office/powerpoint/2010/main" val="7013875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Does this display downward sloping demand?  How does it differ, in this respect, from the partial equilibrium model we have seen before? </a:t>
            </a:r>
          </a:p>
          <a:p>
            <a:r>
              <a:rPr lang="en-US" sz="2800" dirty="0"/>
              <a:t>In partial equilibrium demand slopes down because marginal benefit falls.  Is that true here?</a:t>
            </a:r>
          </a:p>
          <a:p>
            <a:r>
              <a:rPr lang="en-US" sz="2800" dirty="0"/>
              <a:t>As shown above, demand for C falls when its relative price rises.  How could it be otherwise?</a:t>
            </a:r>
          </a:p>
          <a:p>
            <a:r>
              <a:rPr lang="en-US" sz="2800" dirty="0"/>
              <a:t>How will </a:t>
            </a:r>
            <a:r>
              <a:rPr lang="en-US" sz="2800" dirty="0" err="1"/>
              <a:t>RP</a:t>
            </a:r>
            <a:r>
              <a:rPr lang="en-US" sz="2800" baseline="30000" dirty="0" err="1"/>
              <a:t>aut</a:t>
            </a:r>
            <a:r>
              <a:rPr lang="en-US" sz="2800" baseline="30000" dirty="0"/>
              <a:t> </a:t>
            </a:r>
            <a:r>
              <a:rPr lang="en-US" sz="2800" dirty="0"/>
              <a:t>and </a:t>
            </a:r>
            <a:r>
              <a:rPr lang="en-US" sz="2800" dirty="0" err="1"/>
              <a:t>RQ</a:t>
            </a:r>
            <a:r>
              <a:rPr lang="en-US" sz="2800" baseline="30000" dirty="0" err="1"/>
              <a:t>aut</a:t>
            </a:r>
            <a:r>
              <a:rPr lang="en-US" sz="2800" baseline="30000" dirty="0"/>
              <a:t> </a:t>
            </a:r>
            <a:r>
              <a:rPr lang="en-US" sz="2800" dirty="0"/>
              <a:t>change with shifts in RS &amp; RD?  With changes in production possibilities and preferences?</a:t>
            </a:r>
            <a:endParaRPr lang="en-US" sz="28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27</a:t>
            </a:fld>
            <a:endParaRPr lang="en-US"/>
          </a:p>
        </p:txBody>
      </p:sp>
    </p:spTree>
    <p:extLst>
      <p:ext uri="{BB962C8B-B14F-4D97-AF65-F5344CB8AC3E}">
        <p14:creationId xmlns:p14="http://schemas.microsoft.com/office/powerpoint/2010/main" val="27302863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39333" y="2116667"/>
            <a:ext cx="2929467" cy="3064933"/>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524125" y="32385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endCxn id="36" idx="2"/>
          </p:cNvCxnSpPr>
          <p:nvPr/>
        </p:nvCxnSpPr>
        <p:spPr>
          <a:xfrm flipV="1">
            <a:off x="1447800" y="3276600"/>
            <a:ext cx="1076325" cy="3175"/>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p:nvPr/>
        </p:nvCxnSpPr>
        <p:spPr>
          <a:xfrm flipV="1">
            <a:off x="2556933" y="3318934"/>
            <a:ext cx="6350" cy="182245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02581" y="5147912"/>
            <a:ext cx="685800" cy="369332"/>
          </a:xfrm>
          <a:prstGeom prst="rect">
            <a:avLst/>
          </a:prstGeom>
          <a:noFill/>
        </p:spPr>
        <p:txBody>
          <a:bodyPr wrap="square" rtlCol="0">
            <a:spAutoFit/>
          </a:bodyPr>
          <a:lstStyle/>
          <a:p>
            <a:pPr marL="0" lvl="2"/>
            <a:r>
              <a:rPr lang="en-US" dirty="0"/>
              <a:t>D</a:t>
            </a:r>
            <a:r>
              <a:rPr lang="en-US" baseline="-25000" dirty="0"/>
              <a:t>C</a:t>
            </a:r>
            <a:r>
              <a:rPr lang="en-US" baseline="30000" dirty="0"/>
              <a:t>0</a:t>
            </a:r>
          </a:p>
        </p:txBody>
      </p:sp>
      <p:sp>
        <p:nvSpPr>
          <p:cNvPr id="41" name="TextBox 40"/>
          <p:cNvSpPr txBox="1"/>
          <p:nvPr/>
        </p:nvSpPr>
        <p:spPr>
          <a:xfrm>
            <a:off x="914400" y="3124200"/>
            <a:ext cx="685800" cy="369332"/>
          </a:xfrm>
          <a:prstGeom prst="rect">
            <a:avLst/>
          </a:prstGeom>
          <a:noFill/>
        </p:spPr>
        <p:txBody>
          <a:bodyPr wrap="square" rtlCol="0">
            <a:spAutoFit/>
          </a:bodyPr>
          <a:lstStyle/>
          <a:p>
            <a:pPr marL="0" lvl="2"/>
            <a:r>
              <a:rPr lang="en-US" dirty="0"/>
              <a:t>D</a:t>
            </a:r>
            <a:r>
              <a:rPr lang="en-US" baseline="-25000" dirty="0"/>
              <a:t>F</a:t>
            </a:r>
            <a:r>
              <a:rPr lang="en-US" baseline="30000" dirty="0"/>
              <a:t>0</a:t>
            </a:r>
          </a:p>
        </p:txBody>
      </p:sp>
      <p:sp>
        <p:nvSpPr>
          <p:cNvPr id="42" name="Freeform 41"/>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6" name="TextBox 55"/>
          <p:cNvSpPr txBox="1"/>
          <p:nvPr/>
        </p:nvSpPr>
        <p:spPr>
          <a:xfrm>
            <a:off x="2514600" y="2971800"/>
            <a:ext cx="685800" cy="369332"/>
          </a:xfrm>
          <a:prstGeom prst="rect">
            <a:avLst/>
          </a:prstGeom>
          <a:noFill/>
        </p:spPr>
        <p:txBody>
          <a:bodyPr wrap="square" rtlCol="0">
            <a:spAutoFit/>
          </a:bodyPr>
          <a:lstStyle/>
          <a:p>
            <a:pPr marL="0" lvl="2"/>
            <a:r>
              <a:rPr lang="en-US" dirty="0"/>
              <a:t>D</a:t>
            </a:r>
            <a:r>
              <a:rPr lang="en-US" baseline="30000" dirty="0"/>
              <a:t>0</a:t>
            </a:r>
          </a:p>
        </p:txBody>
      </p:sp>
      <p:cxnSp>
        <p:nvCxnSpPr>
          <p:cNvPr id="24" name="Straight Connector 23"/>
          <p:cNvCxnSpPr/>
          <p:nvPr/>
        </p:nvCxnSpPr>
        <p:spPr>
          <a:xfrm flipV="1">
            <a:off x="1447800" y="3386667"/>
            <a:ext cx="1024467" cy="1794933"/>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27" name="Rectangle 26"/>
          <p:cNvSpPr/>
          <p:nvPr/>
        </p:nvSpPr>
        <p:spPr>
          <a:xfrm>
            <a:off x="4013200" y="4673600"/>
            <a:ext cx="660400" cy="369332"/>
          </a:xfrm>
          <a:prstGeom prst="rect">
            <a:avLst/>
          </a:prstGeom>
        </p:spPr>
        <p:txBody>
          <a:bodyPr wrap="square">
            <a:spAutoFit/>
          </a:bodyPr>
          <a:lstStyle/>
          <a:p>
            <a:pPr marL="0" lvl="2"/>
            <a:r>
              <a:rPr lang="en-US" dirty="0"/>
              <a:t>RP</a:t>
            </a:r>
            <a:r>
              <a:rPr lang="en-US" baseline="30000" dirty="0"/>
              <a:t>0</a:t>
            </a:r>
            <a:r>
              <a:rPr lang="en-US" dirty="0"/>
              <a:t> </a:t>
            </a:r>
          </a:p>
        </p:txBody>
      </p:sp>
      <p:cxnSp>
        <p:nvCxnSpPr>
          <p:cNvPr id="43" name="Straight Connector 42"/>
          <p:cNvCxnSpPr/>
          <p:nvPr/>
        </p:nvCxnSpPr>
        <p:spPr>
          <a:xfrm>
            <a:off x="1896533" y="1468967"/>
            <a:ext cx="2142067" cy="3636433"/>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44" name="Oval 43"/>
          <p:cNvSpPr/>
          <p:nvPr/>
        </p:nvSpPr>
        <p:spPr>
          <a:xfrm>
            <a:off x="3787775" y="4721225"/>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Rectangle 44"/>
          <p:cNvSpPr/>
          <p:nvPr/>
        </p:nvSpPr>
        <p:spPr>
          <a:xfrm>
            <a:off x="1619265" y="2083437"/>
            <a:ext cx="660400" cy="369332"/>
          </a:xfrm>
          <a:prstGeom prst="rect">
            <a:avLst/>
          </a:prstGeom>
        </p:spPr>
        <p:txBody>
          <a:bodyPr wrap="square">
            <a:spAutoFit/>
          </a:bodyPr>
          <a:lstStyle/>
          <a:p>
            <a:pPr marL="0" lvl="2"/>
            <a:r>
              <a:rPr lang="en-US" dirty="0"/>
              <a:t>RP</a:t>
            </a:r>
            <a:r>
              <a:rPr lang="en-US" baseline="30000" dirty="0"/>
              <a:t>0</a:t>
            </a:r>
            <a:r>
              <a:rPr lang="en-US" dirty="0"/>
              <a:t> </a:t>
            </a:r>
          </a:p>
        </p:txBody>
      </p:sp>
      <p:sp>
        <p:nvSpPr>
          <p:cNvPr id="46" name="Rectangle 45"/>
          <p:cNvSpPr/>
          <p:nvPr/>
        </p:nvSpPr>
        <p:spPr>
          <a:xfrm>
            <a:off x="1884811" y="1252677"/>
            <a:ext cx="660400"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sp>
        <p:nvSpPr>
          <p:cNvPr id="51" name="Freeform 50"/>
          <p:cNvSpPr/>
          <p:nvPr/>
        </p:nvSpPr>
        <p:spPr>
          <a:xfrm>
            <a:off x="1587500" y="1873250"/>
            <a:ext cx="520700" cy="366183"/>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3" name="Oval 52"/>
          <p:cNvSpPr/>
          <p:nvPr/>
        </p:nvSpPr>
        <p:spPr>
          <a:xfrm>
            <a:off x="2669150" y="2798002"/>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lstStyle/>
          <a:p>
            <a:r>
              <a:rPr lang="en-US" dirty="0"/>
              <a:t>How Demands May Depend on Prices</a:t>
            </a:r>
          </a:p>
        </p:txBody>
      </p:sp>
      <p:sp>
        <p:nvSpPr>
          <p:cNvPr id="29" name="TextBox 28"/>
          <p:cNvSpPr txBox="1"/>
          <p:nvPr/>
        </p:nvSpPr>
        <p:spPr>
          <a:xfrm>
            <a:off x="2665575" y="2533494"/>
            <a:ext cx="68580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3" name="TextBox 32"/>
          <p:cNvSpPr txBox="1"/>
          <p:nvPr/>
        </p:nvSpPr>
        <p:spPr>
          <a:xfrm>
            <a:off x="2587592" y="5152724"/>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C</a:t>
            </a:r>
            <a:r>
              <a:rPr lang="en-US" baseline="30000" dirty="0">
                <a:solidFill>
                  <a:srgbClr val="FF0000"/>
                </a:solidFill>
              </a:rPr>
              <a:t>1</a:t>
            </a:r>
          </a:p>
        </p:txBody>
      </p:sp>
      <p:cxnSp>
        <p:nvCxnSpPr>
          <p:cNvPr id="34" name="Straight Connector 33"/>
          <p:cNvCxnSpPr>
            <a:cxnSpLocks/>
          </p:cNvCxnSpPr>
          <p:nvPr/>
        </p:nvCxnSpPr>
        <p:spPr>
          <a:xfrm>
            <a:off x="1458227" y="2832798"/>
            <a:ext cx="1250958"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30275" y="2667000"/>
            <a:ext cx="685800" cy="369332"/>
          </a:xfrm>
          <a:prstGeom prst="rect">
            <a:avLst/>
          </a:prstGeom>
          <a:noFill/>
        </p:spPr>
        <p:txBody>
          <a:bodyPr wrap="square" rtlCol="0">
            <a:spAutoFit/>
          </a:bodyPr>
          <a:lstStyle/>
          <a:p>
            <a:pPr marL="0" lvl="2"/>
            <a:r>
              <a:rPr lang="en-US" dirty="0">
                <a:solidFill>
                  <a:srgbClr val="FF0000"/>
                </a:solidFill>
              </a:rPr>
              <a:t>D</a:t>
            </a:r>
            <a:r>
              <a:rPr lang="en-US" baseline="-25000" dirty="0">
                <a:solidFill>
                  <a:srgbClr val="FF0000"/>
                </a:solidFill>
              </a:rPr>
              <a:t>F</a:t>
            </a:r>
            <a:r>
              <a:rPr lang="en-US" baseline="30000" dirty="0">
                <a:solidFill>
                  <a:srgbClr val="FF0000"/>
                </a:solidFill>
              </a:rPr>
              <a:t>1</a:t>
            </a:r>
          </a:p>
        </p:txBody>
      </p:sp>
      <p:cxnSp>
        <p:nvCxnSpPr>
          <p:cNvPr id="48" name="Straight Connector 47"/>
          <p:cNvCxnSpPr>
            <a:cxnSpLocks/>
          </p:cNvCxnSpPr>
          <p:nvPr/>
        </p:nvCxnSpPr>
        <p:spPr>
          <a:xfrm flipV="1">
            <a:off x="1447800" y="2882766"/>
            <a:ext cx="1213585" cy="2298835"/>
          </a:xfrm>
          <a:prstGeom prst="line">
            <a:avLst/>
          </a:prstGeom>
          <a:ln>
            <a:solidFill>
              <a:srgbClr val="FF000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49" name="Freeform 48"/>
          <p:cNvSpPr/>
          <p:nvPr/>
        </p:nvSpPr>
        <p:spPr>
          <a:xfrm flipH="1">
            <a:off x="2227580" y="3673264"/>
            <a:ext cx="45719" cy="45719"/>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FF0000"/>
            </a:solidFill>
            <a:tailEnd type="arrow"/>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Freeform 3">
            <a:extLst>
              <a:ext uri="{FF2B5EF4-FFF2-40B4-BE49-F238E27FC236}">
                <a16:creationId xmlns:a16="http://schemas.microsoft.com/office/drawing/2014/main" id="{2C18DFC8-F341-BB42-AE37-627F091E82FB}"/>
              </a:ext>
            </a:extLst>
          </p:cNvPr>
          <p:cNvSpPr/>
          <p:nvPr/>
        </p:nvSpPr>
        <p:spPr>
          <a:xfrm>
            <a:off x="2199105" y="1743910"/>
            <a:ext cx="2578100" cy="2044700"/>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Freeform 53">
            <a:extLst>
              <a:ext uri="{FF2B5EF4-FFF2-40B4-BE49-F238E27FC236}">
                <a16:creationId xmlns:a16="http://schemas.microsoft.com/office/drawing/2014/main" id="{B0D1E1DC-2E8C-E941-9F3B-EE0B6253D7F9}"/>
              </a:ext>
            </a:extLst>
          </p:cNvPr>
          <p:cNvSpPr/>
          <p:nvPr/>
        </p:nvSpPr>
        <p:spPr>
          <a:xfrm>
            <a:off x="2389805" y="1178123"/>
            <a:ext cx="3022600" cy="2384926"/>
          </a:xfrm>
          <a:custGeom>
            <a:avLst/>
            <a:gdLst>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 name="connsiteX0" fmla="*/ 0 w 2578100"/>
              <a:gd name="connsiteY0" fmla="*/ 0 h 2044700"/>
              <a:gd name="connsiteX1" fmla="*/ 444500 w 2578100"/>
              <a:gd name="connsiteY1" fmla="*/ 1612900 h 2044700"/>
              <a:gd name="connsiteX2" fmla="*/ 2578100 w 2578100"/>
              <a:gd name="connsiteY2" fmla="*/ 2044700 h 2044700"/>
              <a:gd name="connsiteX3" fmla="*/ 2578100 w 2578100"/>
              <a:gd name="connsiteY3" fmla="*/ 2044700 h 2044700"/>
            </a:gdLst>
            <a:ahLst/>
            <a:cxnLst>
              <a:cxn ang="0">
                <a:pos x="connsiteX0" y="connsiteY0"/>
              </a:cxn>
              <a:cxn ang="0">
                <a:pos x="connsiteX1" y="connsiteY1"/>
              </a:cxn>
              <a:cxn ang="0">
                <a:pos x="connsiteX2" y="connsiteY2"/>
              </a:cxn>
              <a:cxn ang="0">
                <a:pos x="connsiteX3" y="connsiteY3"/>
              </a:cxn>
            </a:cxnLst>
            <a:rect l="l" t="t" r="r" b="b"/>
            <a:pathLst>
              <a:path w="2578100" h="2044700">
                <a:moveTo>
                  <a:pt x="0" y="0"/>
                </a:moveTo>
                <a:cubicBezTo>
                  <a:pt x="79598" y="1382016"/>
                  <a:pt x="311597" y="1472643"/>
                  <a:pt x="444500" y="1612900"/>
                </a:cubicBezTo>
                <a:cubicBezTo>
                  <a:pt x="874183" y="2033893"/>
                  <a:pt x="2578100" y="2044700"/>
                  <a:pt x="2578100" y="2044700"/>
                </a:cubicBezTo>
                <a:lnTo>
                  <a:pt x="2578100" y="2044700"/>
                </a:lnTo>
              </a:path>
            </a:pathLst>
          </a:custGeom>
          <a:noFill/>
          <a:ln w="19050">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5" name="Straight Connector 54">
            <a:extLst>
              <a:ext uri="{FF2B5EF4-FFF2-40B4-BE49-F238E27FC236}">
                <a16:creationId xmlns:a16="http://schemas.microsoft.com/office/drawing/2014/main" id="{D7C4E5FE-6B75-484C-B19D-580CAB9D2AC3}"/>
              </a:ext>
            </a:extLst>
          </p:cNvPr>
          <p:cNvCxnSpPr>
            <a:cxnSpLocks/>
          </p:cNvCxnSpPr>
          <p:nvPr/>
        </p:nvCxnSpPr>
        <p:spPr>
          <a:xfrm flipV="1">
            <a:off x="2704699" y="2824212"/>
            <a:ext cx="0" cy="236220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Rectangle 58">
            <a:extLst>
              <a:ext uri="{FF2B5EF4-FFF2-40B4-BE49-F238E27FC236}">
                <a16:creationId xmlns:a16="http://schemas.microsoft.com/office/drawing/2014/main" id="{C06C2FC5-DFB4-BD42-BE4D-AB03BE5E51F1}"/>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98339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4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33" grpId="0"/>
      <p:bldP spid="47" grpId="0"/>
      <p:bldP spid="49"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29</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41428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Assumes</a:t>
            </a:r>
          </a:p>
          <a:p>
            <a:pPr lvl="1"/>
            <a:r>
              <a:rPr lang="en-US" dirty="0"/>
              <a:t>Two goods, cloth C and food F</a:t>
            </a:r>
          </a:p>
          <a:p>
            <a:pPr lvl="2"/>
            <a:r>
              <a:rPr lang="en-US" dirty="0"/>
              <a:t>Outputs: Q</a:t>
            </a:r>
            <a:r>
              <a:rPr lang="en-US" baseline="-25000" dirty="0"/>
              <a:t>F</a:t>
            </a:r>
            <a:r>
              <a:rPr lang="en-US" dirty="0"/>
              <a:t>, Q</a:t>
            </a:r>
            <a:r>
              <a:rPr lang="en-US" baseline="-25000" dirty="0"/>
              <a:t>C</a:t>
            </a:r>
            <a:endParaRPr lang="en-US" dirty="0"/>
          </a:p>
          <a:p>
            <a:pPr lvl="2"/>
            <a:r>
              <a:rPr lang="en-US" dirty="0"/>
              <a:t>Prices: P</a:t>
            </a:r>
            <a:r>
              <a:rPr lang="en-US" baseline="-25000" dirty="0"/>
              <a:t>F</a:t>
            </a:r>
            <a:r>
              <a:rPr lang="en-US" dirty="0"/>
              <a:t>, P</a:t>
            </a:r>
            <a:r>
              <a:rPr lang="en-US" baseline="-25000" dirty="0"/>
              <a:t>C</a:t>
            </a:r>
            <a:endParaRPr lang="en-US" dirty="0"/>
          </a:p>
          <a:p>
            <a:pPr lvl="1"/>
            <a:r>
              <a:rPr lang="en-US" dirty="0"/>
              <a:t>Takes as given: </a:t>
            </a:r>
          </a:p>
          <a:p>
            <a:pPr lvl="2"/>
            <a:r>
              <a:rPr lang="en-US" dirty="0"/>
              <a:t>Production possibilities</a:t>
            </a:r>
          </a:p>
          <a:p>
            <a:pPr lvl="3"/>
            <a:r>
              <a:rPr lang="en-US" dirty="0"/>
              <a:t>Represented by Production Possibility Frontier (PPF)</a:t>
            </a:r>
          </a:p>
          <a:p>
            <a:pPr lvl="2"/>
            <a:r>
              <a:rPr lang="en-US" dirty="0"/>
              <a:t>Preferences for consumption</a:t>
            </a:r>
          </a:p>
          <a:p>
            <a:pPr lvl="3"/>
            <a:r>
              <a:rPr lang="en-US" dirty="0"/>
              <a:t>Represented by community indifference curves</a:t>
            </a:r>
          </a:p>
          <a:p>
            <a:pPr lvl="3"/>
            <a:r>
              <a:rPr lang="en-US" dirty="0"/>
              <a:t>Assumed to be “homothetic”  (see below)</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a:t>
            </a:fld>
            <a:endParaRPr lang="en-US"/>
          </a:p>
        </p:txBody>
      </p:sp>
      <p:sp>
        <p:nvSpPr>
          <p:cNvPr id="4" name="TextBox 3"/>
          <p:cNvSpPr txBox="1"/>
          <p:nvPr/>
        </p:nvSpPr>
        <p:spPr>
          <a:xfrm>
            <a:off x="609600" y="5994400"/>
            <a:ext cx="6959600" cy="646331"/>
          </a:xfrm>
          <a:prstGeom prst="rect">
            <a:avLst/>
          </a:prstGeom>
          <a:noFill/>
        </p:spPr>
        <p:txBody>
          <a:bodyPr wrap="square" rtlCol="0">
            <a:spAutoFit/>
          </a:bodyPr>
          <a:lstStyle/>
          <a:p>
            <a:r>
              <a:rPr lang="en-US" dirty="0"/>
              <a:t>*Name given to this model by Krugman and </a:t>
            </a:r>
            <a:r>
              <a:rPr lang="en-US" dirty="0" err="1"/>
              <a:t>Obstfeld</a:t>
            </a:r>
            <a:r>
              <a:rPr lang="en-US" dirty="0"/>
              <a:t> (1991) and subsequent editions. </a:t>
            </a:r>
          </a:p>
        </p:txBody>
      </p:sp>
      <p:sp>
        <p:nvSpPr>
          <p:cNvPr id="6" name="Footer Placeholder 5">
            <a:extLst>
              <a:ext uri="{FF2B5EF4-FFF2-40B4-BE49-F238E27FC236}">
                <a16:creationId xmlns:a16="http://schemas.microsoft.com/office/drawing/2014/main" id="{43D9138B-67D2-8F47-9ADC-C1EC043D2B0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13410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0A60F8-3B7E-2B44-88A4-8258953246F0}"/>
              </a:ext>
            </a:extLst>
          </p:cNvPr>
          <p:cNvSpPr>
            <a:spLocks noGrp="1"/>
          </p:cNvSpPr>
          <p:nvPr>
            <p:ph type="title"/>
          </p:nvPr>
        </p:nvSpPr>
        <p:spPr/>
        <p:txBody>
          <a:bodyPr/>
          <a:lstStyle/>
          <a:p>
            <a:r>
              <a:rPr lang="en-US" dirty="0"/>
              <a:t>Small Country Trade</a:t>
            </a:r>
          </a:p>
        </p:txBody>
      </p:sp>
      <p:sp>
        <p:nvSpPr>
          <p:cNvPr id="3" name="Content Placeholder 2">
            <a:extLst>
              <a:ext uri="{FF2B5EF4-FFF2-40B4-BE49-F238E27FC236}">
                <a16:creationId xmlns:a16="http://schemas.microsoft.com/office/drawing/2014/main" id="{D18E7D97-32AA-5740-B6ED-9EFBF392C365}"/>
              </a:ext>
            </a:extLst>
          </p:cNvPr>
          <p:cNvSpPr>
            <a:spLocks noGrp="1"/>
          </p:cNvSpPr>
          <p:nvPr>
            <p:ph idx="1"/>
          </p:nvPr>
        </p:nvSpPr>
        <p:spPr/>
        <p:txBody>
          <a:bodyPr/>
          <a:lstStyle/>
          <a:p>
            <a:r>
              <a:rPr lang="en-US" dirty="0"/>
              <a:t>Suppose that country is too small to matter for </a:t>
            </a:r>
            <a:r>
              <a:rPr lang="en-US" u="sng" dirty="0"/>
              <a:t>both</a:t>
            </a:r>
            <a:r>
              <a:rPr lang="en-US" dirty="0"/>
              <a:t> P</a:t>
            </a:r>
            <a:r>
              <a:rPr lang="en-US" baseline="-25000" dirty="0"/>
              <a:t>C </a:t>
            </a:r>
            <a:r>
              <a:rPr lang="en-US" dirty="0"/>
              <a:t>and P</a:t>
            </a:r>
            <a:r>
              <a:rPr lang="en-US" baseline="-25000" dirty="0"/>
              <a:t>F</a:t>
            </a:r>
            <a:r>
              <a:rPr lang="en-US" dirty="0"/>
              <a:t> in the world market.  Then RP</a:t>
            </a:r>
            <a:r>
              <a:rPr lang="en-US" baseline="30000" dirty="0"/>
              <a:t>W</a:t>
            </a:r>
            <a:r>
              <a:rPr lang="en-US" dirty="0"/>
              <a:t> = P</a:t>
            </a:r>
            <a:r>
              <a:rPr lang="en-US" baseline="-25000" dirty="0"/>
              <a:t>C</a:t>
            </a:r>
            <a:r>
              <a:rPr lang="en-US" baseline="30000" dirty="0"/>
              <a:t>W</a:t>
            </a:r>
            <a:r>
              <a:rPr lang="en-US" dirty="0"/>
              <a:t>/P</a:t>
            </a:r>
            <a:r>
              <a:rPr lang="en-US" baseline="-25000" dirty="0"/>
              <a:t>F</a:t>
            </a:r>
            <a:r>
              <a:rPr lang="en-US" baseline="30000" dirty="0"/>
              <a:t>W</a:t>
            </a:r>
            <a:r>
              <a:rPr lang="en-US" dirty="0"/>
              <a:t> is given</a:t>
            </a:r>
          </a:p>
        </p:txBody>
      </p:sp>
      <p:sp>
        <p:nvSpPr>
          <p:cNvPr id="4" name="Footer Placeholder 3">
            <a:extLst>
              <a:ext uri="{FF2B5EF4-FFF2-40B4-BE49-F238E27FC236}">
                <a16:creationId xmlns:a16="http://schemas.microsoft.com/office/drawing/2014/main" id="{E14E7C1C-9621-B847-85EC-DC6821E8A96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06C85EB6-F5F1-B54A-BDEC-7790C757D628}"/>
              </a:ext>
            </a:extLst>
          </p:cNvPr>
          <p:cNvSpPr>
            <a:spLocks noGrp="1"/>
          </p:cNvSpPr>
          <p:nvPr>
            <p:ph type="sldNum" sz="quarter" idx="12"/>
          </p:nvPr>
        </p:nvSpPr>
        <p:spPr/>
        <p:txBody>
          <a:bodyPr/>
          <a:lstStyle/>
          <a:p>
            <a:pPr>
              <a:defRPr/>
            </a:pPr>
            <a:fld id="{659DFB22-C7E9-9E4B-8431-4E4E88AD005A}" type="slidenum">
              <a:rPr lang="en-US" smtClean="0"/>
              <a:pPr>
                <a:defRPr/>
              </a:pPr>
              <a:t>30</a:t>
            </a:fld>
            <a:endParaRPr lang="en-US"/>
          </a:p>
        </p:txBody>
      </p:sp>
    </p:spTree>
    <p:extLst>
      <p:ext uri="{BB962C8B-B14F-4D97-AF65-F5344CB8AC3E}">
        <p14:creationId xmlns:p14="http://schemas.microsoft.com/office/powerpoint/2010/main" val="73182042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Small-Country Trade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5" name="Content Placeholder 2"/>
          <p:cNvSpPr>
            <a:spLocks noGrp="1"/>
          </p:cNvSpPr>
          <p:nvPr>
            <p:ph idx="1"/>
          </p:nvPr>
        </p:nvSpPr>
        <p:spPr>
          <a:xfrm>
            <a:off x="4800600" y="1600202"/>
            <a:ext cx="3886200" cy="1904998"/>
          </a:xfrm>
          <a:ln>
            <a:solidFill>
              <a:srgbClr val="000000"/>
            </a:solidFill>
          </a:ln>
        </p:spPr>
        <p:txBody>
          <a:bodyPr/>
          <a:lstStyle/>
          <a:p>
            <a:pPr marL="342900" lvl="2" indent="-342900"/>
            <a:r>
              <a:rPr lang="en-US" dirty="0">
                <a:solidFill>
                  <a:srgbClr val="00B0F0"/>
                </a:solidFill>
              </a:rPr>
              <a:t>RP</a:t>
            </a:r>
            <a:r>
              <a:rPr lang="en-US" baseline="-25000" dirty="0">
                <a:solidFill>
                  <a:srgbClr val="00B0F0"/>
                </a:solidFill>
              </a:rPr>
              <a:t>0</a:t>
            </a:r>
            <a:r>
              <a:rPr lang="en-US" baseline="30000" dirty="0">
                <a:solidFill>
                  <a:srgbClr val="00B0F0"/>
                </a:solidFill>
              </a:rPr>
              <a:t>W </a:t>
            </a:r>
            <a:r>
              <a:rPr lang="en-US" dirty="0"/>
              <a:t>&gt; </a:t>
            </a:r>
            <a:r>
              <a:rPr lang="en-US" dirty="0" err="1"/>
              <a:t>RP</a:t>
            </a:r>
            <a:r>
              <a:rPr lang="en-US" baseline="30000" dirty="0" err="1"/>
              <a:t>aut</a:t>
            </a:r>
            <a:r>
              <a:rPr lang="en-US" baseline="30000" dirty="0"/>
              <a:t> </a:t>
            </a:r>
            <a:r>
              <a:rPr lang="en-US" dirty="0"/>
              <a:t>implies</a:t>
            </a:r>
            <a:endParaRPr lang="en-US" baseline="30000" dirty="0">
              <a:solidFill>
                <a:srgbClr val="FF0000"/>
              </a:solidFill>
            </a:endParaRPr>
          </a:p>
          <a:p>
            <a:pPr marL="800100" lvl="3" indent="-342900"/>
            <a:r>
              <a:rPr lang="en-US" dirty="0">
                <a:solidFill>
                  <a:srgbClr val="00B0F0"/>
                </a:solidFill>
              </a:rPr>
              <a:t>RS</a:t>
            </a:r>
            <a:r>
              <a:rPr lang="en-US" baseline="30000" dirty="0">
                <a:solidFill>
                  <a:srgbClr val="00B0F0"/>
                </a:solidFill>
              </a:rPr>
              <a:t>0</a:t>
            </a:r>
            <a:r>
              <a:rPr lang="en-US" baseline="30000" dirty="0">
                <a:solidFill>
                  <a:srgbClr val="FF0000"/>
                </a:solidFill>
              </a:rPr>
              <a:t> </a:t>
            </a:r>
            <a:r>
              <a:rPr lang="en-US" dirty="0"/>
              <a:t>&gt; </a:t>
            </a:r>
            <a:r>
              <a:rPr lang="en-US" dirty="0">
                <a:solidFill>
                  <a:srgbClr val="00B0F0"/>
                </a:solidFill>
              </a:rPr>
              <a:t>RD</a:t>
            </a:r>
            <a:r>
              <a:rPr lang="en-US" baseline="30000" dirty="0">
                <a:solidFill>
                  <a:srgbClr val="00B0F0"/>
                </a:solidFill>
              </a:rPr>
              <a:t>0</a:t>
            </a:r>
          </a:p>
          <a:p>
            <a:pPr marL="800100" lvl="3" indent="-342900"/>
            <a:r>
              <a:rPr lang="en-US" dirty="0"/>
              <a:t>Country </a:t>
            </a:r>
          </a:p>
          <a:p>
            <a:pPr marL="1257300" lvl="4" indent="-342900"/>
            <a:r>
              <a:rPr lang="en-US" dirty="0"/>
              <a:t>Exports good C</a:t>
            </a:r>
          </a:p>
          <a:p>
            <a:pPr marL="1257300" lvl="4" indent="-342900"/>
            <a:r>
              <a:rPr lang="en-US" dirty="0"/>
              <a:t>Imports good F</a:t>
            </a:r>
          </a:p>
          <a:p>
            <a:endParaRPr lang="en-US" sz="2400" dirty="0"/>
          </a:p>
          <a:p>
            <a:endParaRPr lang="en-US" sz="2400" dirty="0"/>
          </a:p>
          <a:p>
            <a:endParaRPr lang="en-US" sz="1600" dirty="0"/>
          </a:p>
        </p:txBody>
      </p:sp>
      <p:cxnSp>
        <p:nvCxnSpPr>
          <p:cNvPr id="29" name="Straight Connector 28"/>
          <p:cNvCxnSpPr/>
          <p:nvPr/>
        </p:nvCxnSpPr>
        <p:spPr>
          <a:xfrm>
            <a:off x="1905000" y="2362200"/>
            <a:ext cx="2286000" cy="2286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114800" y="4648200"/>
            <a:ext cx="518065" cy="369332"/>
          </a:xfrm>
          <a:prstGeom prst="rect">
            <a:avLst/>
          </a:prstGeom>
        </p:spPr>
        <p:txBody>
          <a:bodyPr wrap="none">
            <a:spAutoFit/>
          </a:bodyPr>
          <a:lstStyle/>
          <a:p>
            <a:r>
              <a:rPr lang="en-US" dirty="0"/>
              <a:t>RD</a:t>
            </a:r>
          </a:p>
        </p:txBody>
      </p:sp>
      <p:sp>
        <p:nvSpPr>
          <p:cNvPr id="11" name="TextBox 10"/>
          <p:cNvSpPr txBox="1"/>
          <p:nvPr/>
        </p:nvSpPr>
        <p:spPr>
          <a:xfrm>
            <a:off x="4191000" y="5181600"/>
            <a:ext cx="838200" cy="646331"/>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sp>
        <p:nvSpPr>
          <p:cNvPr id="12" name="TextBox 11"/>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cxnSp>
        <p:nvCxnSpPr>
          <p:cNvPr id="13" name="Straight Connector 12"/>
          <p:cNvCxnSpPr/>
          <p:nvPr/>
        </p:nvCxnSpPr>
        <p:spPr>
          <a:xfrm flipV="1">
            <a:off x="1752600" y="24384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4" name="Rectangle 13"/>
          <p:cNvSpPr/>
          <p:nvPr/>
        </p:nvSpPr>
        <p:spPr>
          <a:xfrm>
            <a:off x="3896002" y="2092867"/>
            <a:ext cx="505329" cy="369332"/>
          </a:xfrm>
          <a:prstGeom prst="rect">
            <a:avLst/>
          </a:prstGeom>
        </p:spPr>
        <p:txBody>
          <a:bodyPr wrap="none">
            <a:spAutoFit/>
          </a:bodyPr>
          <a:lstStyle/>
          <a:p>
            <a:r>
              <a:rPr lang="en-US" dirty="0"/>
              <a:t>RS</a:t>
            </a:r>
          </a:p>
        </p:txBody>
      </p:sp>
      <p:cxnSp>
        <p:nvCxnSpPr>
          <p:cNvPr id="15" name="Straight Connector 14"/>
          <p:cNvCxnSpPr/>
          <p:nvPr/>
        </p:nvCxnSpPr>
        <p:spPr>
          <a:xfrm flipV="1">
            <a:off x="1447800" y="3429000"/>
            <a:ext cx="16002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762000" y="3200400"/>
            <a:ext cx="1380066" cy="369332"/>
          </a:xfrm>
          <a:prstGeom prst="rect">
            <a:avLst/>
          </a:prstGeom>
          <a:noFill/>
        </p:spPr>
        <p:txBody>
          <a:bodyPr wrap="square" rtlCol="0">
            <a:spAutoFit/>
          </a:bodyPr>
          <a:lstStyle/>
          <a:p>
            <a:pPr marL="0" lvl="2"/>
            <a:r>
              <a:rPr lang="en-US" dirty="0" err="1"/>
              <a:t>RP</a:t>
            </a:r>
            <a:r>
              <a:rPr lang="en-US" baseline="30000" dirty="0" err="1"/>
              <a:t>aut</a:t>
            </a:r>
            <a:endParaRPr lang="en-US" baseline="30000" dirty="0"/>
          </a:p>
        </p:txBody>
      </p:sp>
      <p:sp>
        <p:nvSpPr>
          <p:cNvPr id="3" name="Footer Placeholder 2">
            <a:extLst>
              <a:ext uri="{FF2B5EF4-FFF2-40B4-BE49-F238E27FC236}">
                <a16:creationId xmlns:a16="http://schemas.microsoft.com/office/drawing/2014/main" id="{C67AEC6D-460A-3C4A-A587-355357A098E7}"/>
              </a:ext>
            </a:extLst>
          </p:cNvPr>
          <p:cNvSpPr>
            <a:spLocks noGrp="1"/>
          </p:cNvSpPr>
          <p:nvPr>
            <p:ph type="ftr" sz="quarter" idx="11"/>
          </p:nvPr>
        </p:nvSpPr>
        <p:spPr/>
        <p:txBody>
          <a:bodyPr/>
          <a:lstStyle/>
          <a:p>
            <a:pPr>
              <a:defRPr/>
            </a:pPr>
            <a:r>
              <a:rPr lang="en-US"/>
              <a:t>Class 15:  The Standard Model</a:t>
            </a:r>
            <a:br>
              <a:rPr lang="en-US"/>
            </a:br>
            <a:endParaRPr lang="en-US"/>
          </a:p>
        </p:txBody>
      </p:sp>
      <p:cxnSp>
        <p:nvCxnSpPr>
          <p:cNvPr id="20" name="Straight Connector 19">
            <a:extLst>
              <a:ext uri="{FF2B5EF4-FFF2-40B4-BE49-F238E27FC236}">
                <a16:creationId xmlns:a16="http://schemas.microsoft.com/office/drawing/2014/main" id="{501C5127-6BE1-0A4F-B8CD-1E2F46D15E3B}"/>
              </a:ext>
            </a:extLst>
          </p:cNvPr>
          <p:cNvCxnSpPr>
            <a:cxnSpLocks/>
          </p:cNvCxnSpPr>
          <p:nvPr/>
        </p:nvCxnSpPr>
        <p:spPr>
          <a:xfrm>
            <a:off x="1447800" y="2974976"/>
            <a:ext cx="2667000" cy="0"/>
          </a:xfrm>
          <a:prstGeom prst="line">
            <a:avLst/>
          </a:prstGeom>
          <a:ln>
            <a:solidFill>
              <a:srgbClr val="00B0F0"/>
            </a:solidFill>
            <a:prstDash val="lgDash"/>
          </a:ln>
          <a:effectLst/>
        </p:spPr>
        <p:style>
          <a:lnRef idx="2">
            <a:schemeClr val="accent1"/>
          </a:lnRef>
          <a:fillRef idx="0">
            <a:schemeClr val="accent1"/>
          </a:fillRef>
          <a:effectRef idx="1">
            <a:schemeClr val="accent1"/>
          </a:effectRef>
          <a:fontRef idx="minor">
            <a:schemeClr val="tx1"/>
          </a:fontRef>
        </p:style>
      </p:cxnSp>
      <p:sp>
        <p:nvSpPr>
          <p:cNvPr id="21" name="TextBox 20">
            <a:extLst>
              <a:ext uri="{FF2B5EF4-FFF2-40B4-BE49-F238E27FC236}">
                <a16:creationId xmlns:a16="http://schemas.microsoft.com/office/drawing/2014/main" id="{26E437D9-1C94-4C41-9A6C-B5146ACC576F}"/>
              </a:ext>
            </a:extLst>
          </p:cNvPr>
          <p:cNvSpPr txBox="1"/>
          <p:nvPr/>
        </p:nvSpPr>
        <p:spPr>
          <a:xfrm>
            <a:off x="762000" y="2743200"/>
            <a:ext cx="1380066" cy="369332"/>
          </a:xfrm>
          <a:prstGeom prst="rect">
            <a:avLst/>
          </a:prstGeom>
          <a:noFill/>
        </p:spPr>
        <p:txBody>
          <a:bodyPr wrap="square" rtlCol="0">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p:txBody>
      </p:sp>
      <p:cxnSp>
        <p:nvCxnSpPr>
          <p:cNvPr id="22" name="Straight Connector 21">
            <a:extLst>
              <a:ext uri="{FF2B5EF4-FFF2-40B4-BE49-F238E27FC236}">
                <a16:creationId xmlns:a16="http://schemas.microsoft.com/office/drawing/2014/main" id="{FE84A8E0-7FB0-0148-A063-0CE2DDE22592}"/>
              </a:ext>
            </a:extLst>
          </p:cNvPr>
          <p:cNvCxnSpPr>
            <a:cxnSpLocks/>
          </p:cNvCxnSpPr>
          <p:nvPr/>
        </p:nvCxnSpPr>
        <p:spPr>
          <a:xfrm flipV="1">
            <a:off x="25146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3" name="Straight Connector 22">
            <a:extLst>
              <a:ext uri="{FF2B5EF4-FFF2-40B4-BE49-F238E27FC236}">
                <a16:creationId xmlns:a16="http://schemas.microsoft.com/office/drawing/2014/main" id="{0C482D1E-3366-654D-8A1B-6CD83ED9E5D7}"/>
              </a:ext>
            </a:extLst>
          </p:cNvPr>
          <p:cNvCxnSpPr>
            <a:cxnSpLocks/>
          </p:cNvCxnSpPr>
          <p:nvPr/>
        </p:nvCxnSpPr>
        <p:spPr>
          <a:xfrm flipV="1">
            <a:off x="3429000" y="2971800"/>
            <a:ext cx="0" cy="2209800"/>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10" name="Rectangle 9">
            <a:extLst>
              <a:ext uri="{FF2B5EF4-FFF2-40B4-BE49-F238E27FC236}">
                <a16:creationId xmlns:a16="http://schemas.microsoft.com/office/drawing/2014/main" id="{A66E40A1-F696-AE46-B1ED-C59E0B116112}"/>
              </a:ext>
            </a:extLst>
          </p:cNvPr>
          <p:cNvSpPr/>
          <p:nvPr/>
        </p:nvSpPr>
        <p:spPr>
          <a:xfrm>
            <a:off x="3124200" y="5181600"/>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25" name="Rectangle 24">
            <a:extLst>
              <a:ext uri="{FF2B5EF4-FFF2-40B4-BE49-F238E27FC236}">
                <a16:creationId xmlns:a16="http://schemas.microsoft.com/office/drawing/2014/main" id="{33856287-E3C1-F947-89C3-3C1157DDFC00}"/>
              </a:ext>
            </a:extLst>
          </p:cNvPr>
          <p:cNvSpPr/>
          <p:nvPr/>
        </p:nvSpPr>
        <p:spPr>
          <a:xfrm>
            <a:off x="2209800" y="5181600"/>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cxnSp>
        <p:nvCxnSpPr>
          <p:cNvPr id="26" name="Straight Connector 25">
            <a:extLst>
              <a:ext uri="{FF2B5EF4-FFF2-40B4-BE49-F238E27FC236}">
                <a16:creationId xmlns:a16="http://schemas.microsoft.com/office/drawing/2014/main" id="{DB2FFC88-5C09-9F45-BA7A-15BDAF86CB8A}"/>
              </a:ext>
            </a:extLst>
          </p:cNvPr>
          <p:cNvCxnSpPr>
            <a:cxnSpLocks/>
          </p:cNvCxnSpPr>
          <p:nvPr/>
        </p:nvCxnSpPr>
        <p:spPr>
          <a:xfrm>
            <a:off x="1447800" y="4267200"/>
            <a:ext cx="2667000" cy="0"/>
          </a:xfrm>
          <a:prstGeom prst="line">
            <a:avLst/>
          </a:prstGeom>
          <a:ln>
            <a:solidFill>
              <a:srgbClr val="0070C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a:extLst>
              <a:ext uri="{FF2B5EF4-FFF2-40B4-BE49-F238E27FC236}">
                <a16:creationId xmlns:a16="http://schemas.microsoft.com/office/drawing/2014/main" id="{15F96D43-9A32-F946-A2F3-176F29527497}"/>
              </a:ext>
            </a:extLst>
          </p:cNvPr>
          <p:cNvCxnSpPr>
            <a:cxnSpLocks/>
          </p:cNvCxnSpPr>
          <p:nvPr/>
        </p:nvCxnSpPr>
        <p:spPr>
          <a:xfrm flipV="1">
            <a:off x="22098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AEBF1955-37DE-6C4D-871F-B82861DC2B62}"/>
              </a:ext>
            </a:extLst>
          </p:cNvPr>
          <p:cNvCxnSpPr>
            <a:cxnSpLocks/>
          </p:cNvCxnSpPr>
          <p:nvPr/>
        </p:nvCxnSpPr>
        <p:spPr>
          <a:xfrm flipV="1">
            <a:off x="3810000" y="4267200"/>
            <a:ext cx="0" cy="91440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a:extLst>
              <a:ext uri="{FF2B5EF4-FFF2-40B4-BE49-F238E27FC236}">
                <a16:creationId xmlns:a16="http://schemas.microsoft.com/office/drawing/2014/main" id="{37FC9EFB-79BD-F246-A4EE-C24BC8728586}"/>
              </a:ext>
            </a:extLst>
          </p:cNvPr>
          <p:cNvSpPr txBox="1"/>
          <p:nvPr/>
        </p:nvSpPr>
        <p:spPr>
          <a:xfrm>
            <a:off x="762000" y="4114800"/>
            <a:ext cx="1380066" cy="369332"/>
          </a:xfrm>
          <a:prstGeom prst="rect">
            <a:avLst/>
          </a:prstGeom>
          <a:noFill/>
        </p:spPr>
        <p:txBody>
          <a:bodyPr wrap="square" rtlCol="0">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p:txBody>
      </p:sp>
      <p:sp>
        <p:nvSpPr>
          <p:cNvPr id="32" name="Rectangle 31">
            <a:extLst>
              <a:ext uri="{FF2B5EF4-FFF2-40B4-BE49-F238E27FC236}">
                <a16:creationId xmlns:a16="http://schemas.microsoft.com/office/drawing/2014/main" id="{6BEFB4A8-7B58-A54F-BCD4-0F1023345CF9}"/>
              </a:ext>
            </a:extLst>
          </p:cNvPr>
          <p:cNvSpPr/>
          <p:nvPr/>
        </p:nvSpPr>
        <p:spPr>
          <a:xfrm>
            <a:off x="1828800" y="51816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33" name="Rectangle 32">
            <a:extLst>
              <a:ext uri="{FF2B5EF4-FFF2-40B4-BE49-F238E27FC236}">
                <a16:creationId xmlns:a16="http://schemas.microsoft.com/office/drawing/2014/main" id="{0FB55735-BAF7-F94E-8240-19CF1A8F4158}"/>
              </a:ext>
            </a:extLst>
          </p:cNvPr>
          <p:cNvSpPr/>
          <p:nvPr/>
        </p:nvSpPr>
        <p:spPr>
          <a:xfrm>
            <a:off x="3581400" y="51816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34" name="Content Placeholder 2">
            <a:extLst>
              <a:ext uri="{FF2B5EF4-FFF2-40B4-BE49-F238E27FC236}">
                <a16:creationId xmlns:a16="http://schemas.microsoft.com/office/drawing/2014/main" id="{3368E738-8D6A-9641-8E8F-C892605C86BD}"/>
              </a:ext>
            </a:extLst>
          </p:cNvPr>
          <p:cNvSpPr txBox="1">
            <a:spLocks/>
          </p:cNvSpPr>
          <p:nvPr/>
        </p:nvSpPr>
        <p:spPr bwMode="auto">
          <a:xfrm>
            <a:off x="4800600" y="3581400"/>
            <a:ext cx="3886200" cy="19050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kern="0" dirty="0">
                <a:solidFill>
                  <a:srgbClr val="0070C0"/>
                </a:solidFill>
              </a:rPr>
              <a:t>RP</a:t>
            </a:r>
            <a:r>
              <a:rPr lang="en-US" kern="0" baseline="-25000" dirty="0">
                <a:solidFill>
                  <a:srgbClr val="0070C0"/>
                </a:solidFill>
              </a:rPr>
              <a:t>1</a:t>
            </a:r>
            <a:r>
              <a:rPr lang="en-US" kern="0" baseline="30000" dirty="0">
                <a:solidFill>
                  <a:srgbClr val="0070C0"/>
                </a:solidFill>
              </a:rPr>
              <a:t>W</a:t>
            </a:r>
            <a:r>
              <a:rPr lang="en-US" kern="0" baseline="30000" dirty="0">
                <a:solidFill>
                  <a:srgbClr val="00B0F0"/>
                </a:solidFill>
              </a:rPr>
              <a:t> </a:t>
            </a:r>
            <a:r>
              <a:rPr lang="en-US" kern="0" dirty="0"/>
              <a:t>&lt; </a:t>
            </a:r>
            <a:r>
              <a:rPr lang="en-US" kern="0" dirty="0" err="1"/>
              <a:t>RP</a:t>
            </a:r>
            <a:r>
              <a:rPr lang="en-US" kern="0" baseline="30000" dirty="0" err="1"/>
              <a:t>aut</a:t>
            </a:r>
            <a:r>
              <a:rPr lang="en-US" kern="0" baseline="30000" dirty="0"/>
              <a:t> </a:t>
            </a:r>
            <a:r>
              <a:rPr lang="en-US" kern="0" dirty="0"/>
              <a:t>implies</a:t>
            </a:r>
            <a:endParaRPr lang="en-US" kern="0" baseline="30000" dirty="0">
              <a:solidFill>
                <a:srgbClr val="FF0000"/>
              </a:solidFill>
            </a:endParaRPr>
          </a:p>
          <a:p>
            <a:pPr marL="800100" lvl="3" indent="-342900"/>
            <a:r>
              <a:rPr lang="en-US" kern="0" dirty="0">
                <a:solidFill>
                  <a:srgbClr val="0070C0"/>
                </a:solidFill>
              </a:rPr>
              <a:t>RS</a:t>
            </a:r>
            <a:r>
              <a:rPr lang="en-US" kern="0" baseline="30000" dirty="0">
                <a:solidFill>
                  <a:srgbClr val="0070C0"/>
                </a:solidFill>
              </a:rPr>
              <a:t>1</a:t>
            </a:r>
            <a:r>
              <a:rPr lang="en-US" kern="0" baseline="30000" dirty="0">
                <a:solidFill>
                  <a:srgbClr val="FF0000"/>
                </a:solidFill>
              </a:rPr>
              <a:t> </a:t>
            </a:r>
            <a:r>
              <a:rPr lang="en-US" kern="0" dirty="0"/>
              <a:t>&lt; </a:t>
            </a:r>
            <a:r>
              <a:rPr lang="en-US" kern="0" dirty="0">
                <a:solidFill>
                  <a:srgbClr val="0070C0"/>
                </a:solidFill>
              </a:rPr>
              <a:t>RD</a:t>
            </a:r>
            <a:r>
              <a:rPr lang="en-US" kern="0" baseline="30000" dirty="0">
                <a:solidFill>
                  <a:srgbClr val="0070C0"/>
                </a:solidFill>
              </a:rPr>
              <a:t>1</a:t>
            </a:r>
          </a:p>
          <a:p>
            <a:pPr marL="800100" lvl="3" indent="-342900"/>
            <a:r>
              <a:rPr lang="en-US" kern="0" dirty="0"/>
              <a:t>Country </a:t>
            </a:r>
          </a:p>
          <a:p>
            <a:pPr marL="1257300" lvl="4" indent="-342900"/>
            <a:r>
              <a:rPr lang="en-US" kern="0" dirty="0"/>
              <a:t>Exports good F</a:t>
            </a:r>
          </a:p>
          <a:p>
            <a:pPr marL="1257300" lvl="4" indent="-342900"/>
            <a:r>
              <a:rPr lang="en-US" kern="0" dirty="0"/>
              <a:t>Imports good C</a:t>
            </a:r>
          </a:p>
          <a:p>
            <a:endParaRPr lang="en-US" sz="2400" kern="0" dirty="0"/>
          </a:p>
          <a:p>
            <a:endParaRPr lang="en-US" sz="2400" kern="0" dirty="0"/>
          </a:p>
          <a:p>
            <a:endParaRPr lang="en-US" sz="1600" kern="0" dirty="0"/>
          </a:p>
        </p:txBody>
      </p:sp>
    </p:spTree>
    <p:extLst>
      <p:ext uri="{BB962C8B-B14F-4D97-AF65-F5344CB8AC3E}">
        <p14:creationId xmlns:p14="http://schemas.microsoft.com/office/powerpoint/2010/main" val="22672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bg/>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0" end="0"/>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1" end="1"/>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5">
                                            <p:txEl>
                                              <p:pRg st="2" end="2"/>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5">
                                            <p:txEl>
                                              <p:pRg st="3" end="3"/>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5">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nodeType="clickEffect">
                                  <p:stCondLst>
                                    <p:cond delay="0"/>
                                  </p:stCondLst>
                                  <p:childTnLst>
                                    <p:set>
                                      <p:cBhvr>
                                        <p:cTn id="32" dur="1" fill="hold">
                                          <p:stCondLst>
                                            <p:cond delay="0"/>
                                          </p:stCondLst>
                                        </p:cTn>
                                        <p:tgtEl>
                                          <p:spTgt spid="20"/>
                                        </p:tgtEl>
                                        <p:attrNameLst>
                                          <p:attrName>style.visibility</p:attrName>
                                        </p:attrNameLst>
                                      </p:cBhvr>
                                      <p:to>
                                        <p:strVal val="hidden"/>
                                      </p:to>
                                    </p:set>
                                  </p:childTnLst>
                                </p:cTn>
                              </p:par>
                              <p:par>
                                <p:cTn id="33" presetID="1" presetClass="exit" presetSubtype="0" fill="hold" nodeType="withEffect">
                                  <p:stCondLst>
                                    <p:cond delay="0"/>
                                  </p:stCondLst>
                                  <p:childTnLst>
                                    <p:set>
                                      <p:cBhvr>
                                        <p:cTn id="34" dur="1" fill="hold">
                                          <p:stCondLst>
                                            <p:cond delay="0"/>
                                          </p:stCondLst>
                                        </p:cTn>
                                        <p:tgtEl>
                                          <p:spTgt spid="22"/>
                                        </p:tgtEl>
                                        <p:attrNameLst>
                                          <p:attrName>style.visibility</p:attrName>
                                        </p:attrNameLst>
                                      </p:cBhvr>
                                      <p:to>
                                        <p:strVal val="hidden"/>
                                      </p:to>
                                    </p:set>
                                  </p:childTnLst>
                                </p:cTn>
                              </p:par>
                              <p:par>
                                <p:cTn id="35" presetID="1" presetClass="exit" presetSubtype="0" fill="hold" nodeType="withEffect">
                                  <p:stCondLst>
                                    <p:cond delay="0"/>
                                  </p:stCondLst>
                                  <p:childTnLst>
                                    <p:set>
                                      <p:cBhvr>
                                        <p:cTn id="36" dur="1" fill="hold">
                                          <p:stCondLst>
                                            <p:cond delay="0"/>
                                          </p:stCondLst>
                                        </p:cTn>
                                        <p:tgtEl>
                                          <p:spTgt spid="23"/>
                                        </p:tgtEl>
                                        <p:attrNameLst>
                                          <p:attrName>style.visibility</p:attrName>
                                        </p:attrNameLst>
                                      </p:cBhvr>
                                      <p:to>
                                        <p:strVal val="hidden"/>
                                      </p:to>
                                    </p:set>
                                  </p:childTnLst>
                                </p:cTn>
                              </p:par>
                              <p:par>
                                <p:cTn id="37" presetID="1" presetClass="exit" presetSubtype="0" fill="hold" grpId="1" nodeType="withEffect">
                                  <p:stCondLst>
                                    <p:cond delay="0"/>
                                  </p:stCondLst>
                                  <p:childTnLst>
                                    <p:set>
                                      <p:cBhvr>
                                        <p:cTn id="38" dur="1" fill="hold">
                                          <p:stCondLst>
                                            <p:cond delay="0"/>
                                          </p:stCondLst>
                                        </p:cTn>
                                        <p:tgtEl>
                                          <p:spTgt spid="21"/>
                                        </p:tgtEl>
                                        <p:attrNameLst>
                                          <p:attrName>style.visibility</p:attrName>
                                        </p:attrNameLst>
                                      </p:cBhvr>
                                      <p:to>
                                        <p:strVal val="hidden"/>
                                      </p:to>
                                    </p:set>
                                  </p:childTnLst>
                                </p:cTn>
                              </p:par>
                              <p:par>
                                <p:cTn id="39" presetID="1" presetClass="exit" presetSubtype="0" fill="hold" grpId="1" nodeType="withEffect">
                                  <p:stCondLst>
                                    <p:cond delay="0"/>
                                  </p:stCondLst>
                                  <p:childTnLst>
                                    <p:set>
                                      <p:cBhvr>
                                        <p:cTn id="40" dur="1" fill="hold">
                                          <p:stCondLst>
                                            <p:cond delay="0"/>
                                          </p:stCondLst>
                                        </p:cTn>
                                        <p:tgtEl>
                                          <p:spTgt spid="25"/>
                                        </p:tgtEl>
                                        <p:attrNameLst>
                                          <p:attrName>style.visibility</p:attrName>
                                        </p:attrNameLst>
                                      </p:cBhvr>
                                      <p:to>
                                        <p:strVal val="hidden"/>
                                      </p:to>
                                    </p:set>
                                  </p:childTnLst>
                                </p:cTn>
                              </p:par>
                              <p:par>
                                <p:cTn id="41" presetID="1" presetClass="exit" presetSubtype="0" fill="hold" grpId="1" nodeType="withEffect">
                                  <p:stCondLst>
                                    <p:cond delay="0"/>
                                  </p:stCondLst>
                                  <p:childTnLst>
                                    <p:set>
                                      <p:cBhvr>
                                        <p:cTn id="42" dur="1" fill="hold">
                                          <p:stCondLst>
                                            <p:cond delay="0"/>
                                          </p:stCondLst>
                                        </p:cTn>
                                        <p:tgtEl>
                                          <p:spTgt spid="10"/>
                                        </p:tgtEl>
                                        <p:attrNameLst>
                                          <p:attrName>style.visibility</p:attrName>
                                        </p:attrNameLst>
                                      </p:cBhvr>
                                      <p:to>
                                        <p:strVal val="hidden"/>
                                      </p:to>
                                    </p:set>
                                  </p:childTnLst>
                                </p:cTn>
                              </p:par>
                              <p:par>
                                <p:cTn id="43" presetID="1" presetClass="exit" presetSubtype="0" fill="hold" grpId="1" nodeType="withEffect">
                                  <p:stCondLst>
                                    <p:cond delay="0"/>
                                  </p:stCondLst>
                                  <p:childTnLst>
                                    <p:set>
                                      <p:cBhvr>
                                        <p:cTn id="44" dur="1" fill="hold">
                                          <p:stCondLst>
                                            <p:cond delay="0"/>
                                          </p:stCondLst>
                                        </p:cTn>
                                        <p:tgtEl>
                                          <p:spTgt spid="35">
                                            <p:txEl>
                                              <p:pRg st="0" end="0"/>
                                            </p:txEl>
                                          </p:spTgt>
                                        </p:tgtEl>
                                        <p:attrNameLst>
                                          <p:attrName>style.visibility</p:attrName>
                                        </p:attrNameLst>
                                      </p:cBhvr>
                                      <p:to>
                                        <p:strVal val="hidden"/>
                                      </p:to>
                                    </p:set>
                                  </p:childTnLst>
                                </p:cTn>
                              </p:par>
                              <p:par>
                                <p:cTn id="45" presetID="1" presetClass="exit" presetSubtype="0" fill="hold" grpId="1" nodeType="withEffect">
                                  <p:stCondLst>
                                    <p:cond delay="0"/>
                                  </p:stCondLst>
                                  <p:childTnLst>
                                    <p:set>
                                      <p:cBhvr>
                                        <p:cTn id="46" dur="1" fill="hold">
                                          <p:stCondLst>
                                            <p:cond delay="0"/>
                                          </p:stCondLst>
                                        </p:cTn>
                                        <p:tgtEl>
                                          <p:spTgt spid="35">
                                            <p:txEl>
                                              <p:pRg st="1" end="1"/>
                                            </p:txEl>
                                          </p:spTgt>
                                        </p:tgtEl>
                                        <p:attrNameLst>
                                          <p:attrName>style.visibility</p:attrName>
                                        </p:attrNameLst>
                                      </p:cBhvr>
                                      <p:to>
                                        <p:strVal val="hidden"/>
                                      </p:to>
                                    </p:set>
                                  </p:childTnLst>
                                </p:cTn>
                              </p:par>
                              <p:par>
                                <p:cTn id="47" presetID="1" presetClass="exit" presetSubtype="0" fill="hold" grpId="1" nodeType="withEffect">
                                  <p:stCondLst>
                                    <p:cond delay="0"/>
                                  </p:stCondLst>
                                  <p:childTnLst>
                                    <p:set>
                                      <p:cBhvr>
                                        <p:cTn id="48" dur="1" fill="hold">
                                          <p:stCondLst>
                                            <p:cond delay="0"/>
                                          </p:stCondLst>
                                        </p:cTn>
                                        <p:tgtEl>
                                          <p:spTgt spid="35">
                                            <p:txEl>
                                              <p:pRg st="2" end="2"/>
                                            </p:txEl>
                                          </p:spTgt>
                                        </p:tgtEl>
                                        <p:attrNameLst>
                                          <p:attrName>style.visibility</p:attrName>
                                        </p:attrNameLst>
                                      </p:cBhvr>
                                      <p:to>
                                        <p:strVal val="hidden"/>
                                      </p:to>
                                    </p:set>
                                  </p:childTnLst>
                                </p:cTn>
                              </p:par>
                              <p:par>
                                <p:cTn id="49" presetID="1" presetClass="exit" presetSubtype="0" fill="hold" grpId="1" nodeType="withEffect">
                                  <p:stCondLst>
                                    <p:cond delay="0"/>
                                  </p:stCondLst>
                                  <p:childTnLst>
                                    <p:set>
                                      <p:cBhvr>
                                        <p:cTn id="50" dur="1" fill="hold">
                                          <p:stCondLst>
                                            <p:cond delay="0"/>
                                          </p:stCondLst>
                                        </p:cTn>
                                        <p:tgtEl>
                                          <p:spTgt spid="35">
                                            <p:txEl>
                                              <p:pRg st="3" end="3"/>
                                            </p:txEl>
                                          </p:spTgt>
                                        </p:tgtEl>
                                        <p:attrNameLst>
                                          <p:attrName>style.visibility</p:attrName>
                                        </p:attrNameLst>
                                      </p:cBhvr>
                                      <p:to>
                                        <p:strVal val="hidden"/>
                                      </p:to>
                                    </p:set>
                                  </p:childTnLst>
                                </p:cTn>
                              </p:par>
                              <p:par>
                                <p:cTn id="51" presetID="1" presetClass="exit" presetSubtype="0" fill="hold" grpId="1" nodeType="withEffect">
                                  <p:stCondLst>
                                    <p:cond delay="0"/>
                                  </p:stCondLst>
                                  <p:childTnLst>
                                    <p:set>
                                      <p:cBhvr>
                                        <p:cTn id="52" dur="1" fill="hold">
                                          <p:stCondLst>
                                            <p:cond delay="0"/>
                                          </p:stCondLst>
                                        </p:cTn>
                                        <p:tgtEl>
                                          <p:spTgt spid="35">
                                            <p:txEl>
                                              <p:pRg st="4" end="4"/>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 presetClass="exit" presetSubtype="0" fill="hold" grpId="1" nodeType="clickEffect">
                                  <p:stCondLst>
                                    <p:cond delay="0"/>
                                  </p:stCondLst>
                                  <p:childTnLst>
                                    <p:set>
                                      <p:cBhvr>
                                        <p:cTn id="56" dur="1" fill="hold">
                                          <p:stCondLst>
                                            <p:cond delay="0"/>
                                          </p:stCondLst>
                                        </p:cTn>
                                        <p:tgtEl>
                                          <p:spTgt spid="35">
                                            <p:bg/>
                                          </p:spTgt>
                                        </p:tgtEl>
                                        <p:attrNameLst>
                                          <p:attrName>style.visibility</p:attrName>
                                        </p:attrNameLst>
                                      </p:cBhvr>
                                      <p:to>
                                        <p:strVal val="hidden"/>
                                      </p:to>
                                    </p:set>
                                  </p:childTnLst>
                                </p:cTn>
                              </p:par>
                              <p:par>
                                <p:cTn id="57" presetID="1" presetClass="entr" presetSubtype="0" fill="hold" nodeType="withEffect">
                                  <p:stCondLst>
                                    <p:cond delay="0"/>
                                  </p:stCondLst>
                                  <p:childTnLst>
                                    <p:set>
                                      <p:cBhvr>
                                        <p:cTn id="58" dur="1" fill="hold">
                                          <p:stCondLst>
                                            <p:cond delay="0"/>
                                          </p:stCondLst>
                                        </p:cTn>
                                        <p:tgtEl>
                                          <p:spTgt spid="26"/>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27"/>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30"/>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1"/>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2"/>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33"/>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35" grpId="1" build="p" animBg="1"/>
      <p:bldP spid="21" grpId="0"/>
      <p:bldP spid="21" grpId="1"/>
      <p:bldP spid="10" grpId="0"/>
      <p:bldP spid="10" grpId="1"/>
      <p:bldP spid="25" grpId="0"/>
      <p:bldP spid="25" grpId="1"/>
      <p:bldP spid="31" grpId="0"/>
      <p:bldP spid="32" grpId="0"/>
      <p:bldP spid="33" grpId="0"/>
      <p:bldP spid="34"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 name="Freeform 59">
            <a:extLst>
              <a:ext uri="{FF2B5EF4-FFF2-40B4-BE49-F238E27FC236}">
                <a16:creationId xmlns:a16="http://schemas.microsoft.com/office/drawing/2014/main" id="{DA0D8CDB-33CC-444B-81F4-77CC1AFA5C0E}"/>
              </a:ext>
            </a:extLst>
          </p:cNvPr>
          <p:cNvSpPr/>
          <p:nvPr/>
        </p:nvSpPr>
        <p:spPr>
          <a:xfrm rot="10800000">
            <a:off x="1997528" y="1654629"/>
            <a:ext cx="2770414" cy="31223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8" name="Freeform 57">
            <a:extLst>
              <a:ext uri="{FF2B5EF4-FFF2-40B4-BE49-F238E27FC236}">
                <a16:creationId xmlns:a16="http://schemas.microsoft.com/office/drawing/2014/main" id="{887493F9-3A2D-344B-B94F-9C661669B48A}"/>
              </a:ext>
            </a:extLst>
          </p:cNvPr>
          <p:cNvSpPr/>
          <p:nvPr/>
        </p:nvSpPr>
        <p:spPr>
          <a:xfrm rot="10800000">
            <a:off x="1888672" y="1856014"/>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2" name="Freeform 41"/>
          <p:cNvSpPr/>
          <p:nvPr/>
        </p:nvSpPr>
        <p:spPr>
          <a:xfrm>
            <a:off x="1447799" y="3115734"/>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 name="Rectangle 5"/>
          <p:cNvSpPr/>
          <p:nvPr/>
        </p:nvSpPr>
        <p:spPr>
          <a:xfrm>
            <a:off x="1574800" y="389467"/>
            <a:ext cx="508000" cy="694266"/>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a:cxnSpLocks/>
          </p:cNvCxnSpPr>
          <p:nvPr/>
        </p:nvCxnSpPr>
        <p:spPr>
          <a:xfrm>
            <a:off x="1912496" y="2865620"/>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303814" y="4474029"/>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8" name="Straight Connector 37"/>
          <p:cNvCxnSpPr>
            <a:cxnSpLocks/>
          </p:cNvCxnSpPr>
          <p:nvPr/>
        </p:nvCxnSpPr>
        <p:spPr>
          <a:xfrm>
            <a:off x="2509157" y="4506686"/>
            <a:ext cx="853168" cy="1"/>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9" name="Straight Connector 38"/>
          <p:cNvCxnSpPr>
            <a:cxnSpLocks/>
          </p:cNvCxnSpPr>
          <p:nvPr/>
        </p:nvCxnSpPr>
        <p:spPr>
          <a:xfrm flipV="1">
            <a:off x="2498271" y="3080657"/>
            <a:ext cx="0" cy="1426029"/>
          </a:xfrm>
          <a:prstGeom prst="line">
            <a:avLst/>
          </a:prstGeom>
          <a:ln>
            <a:solidFill>
              <a:srgbClr val="00B0F0"/>
            </a:solidFill>
            <a:prstDash val="dash"/>
          </a:ln>
          <a:effectLst/>
        </p:spPr>
        <p:style>
          <a:lnRef idx="2">
            <a:schemeClr val="accent1"/>
          </a:lnRef>
          <a:fillRef idx="0">
            <a:schemeClr val="accent1"/>
          </a:fillRef>
          <a:effectRef idx="1">
            <a:schemeClr val="accent1"/>
          </a:effectRef>
          <a:fontRef idx="minor">
            <a:schemeClr val="tx1"/>
          </a:fontRef>
        </p:style>
      </p:cxnSp>
      <p:sp>
        <p:nvSpPr>
          <p:cNvPr id="56" name="TextBox 55"/>
          <p:cNvSpPr txBox="1"/>
          <p:nvPr/>
        </p:nvSpPr>
        <p:spPr>
          <a:xfrm>
            <a:off x="3062515" y="4586514"/>
            <a:ext cx="685800" cy="369332"/>
          </a:xfrm>
          <a:prstGeom prst="rect">
            <a:avLst/>
          </a:prstGeom>
          <a:noFill/>
        </p:spPr>
        <p:txBody>
          <a:bodyPr wrap="square" rtlCol="0">
            <a:spAutoFit/>
          </a:bodyPr>
          <a:lstStyle/>
          <a:p>
            <a:pPr marL="0" lvl="2"/>
            <a:r>
              <a:rPr lang="en-US" dirty="0">
                <a:solidFill>
                  <a:srgbClr val="00B0F0"/>
                </a:solidFill>
              </a:rPr>
              <a:t>S</a:t>
            </a:r>
            <a:r>
              <a:rPr lang="en-US" baseline="30000" dirty="0">
                <a:solidFill>
                  <a:srgbClr val="00B0F0"/>
                </a:solidFill>
              </a:rPr>
              <a:t>0</a:t>
            </a:r>
          </a:p>
        </p:txBody>
      </p:sp>
      <p:sp>
        <p:nvSpPr>
          <p:cNvPr id="45" name="Rectangle 44"/>
          <p:cNvSpPr/>
          <p:nvPr/>
        </p:nvSpPr>
        <p:spPr>
          <a:xfrm>
            <a:off x="3614979" y="4779465"/>
            <a:ext cx="865518" cy="646331"/>
          </a:xfrm>
          <a:prstGeom prst="rect">
            <a:avLst/>
          </a:prstGeom>
        </p:spPr>
        <p:txBody>
          <a:bodyPr wrap="square">
            <a:spAutoFit/>
          </a:bodyPr>
          <a:lstStyle/>
          <a:p>
            <a:pPr marL="0" lvl="2"/>
            <a:r>
              <a:rPr lang="en-US" dirty="0">
                <a:solidFill>
                  <a:srgbClr val="00B0F0"/>
                </a:solidFill>
              </a:rPr>
              <a:t>RP</a:t>
            </a:r>
            <a:r>
              <a:rPr lang="en-US" baseline="-25000" dirty="0">
                <a:solidFill>
                  <a:srgbClr val="00B0F0"/>
                </a:solidFill>
              </a:rPr>
              <a:t>0</a:t>
            </a:r>
            <a:r>
              <a:rPr lang="en-US" baseline="30000" dirty="0">
                <a:solidFill>
                  <a:srgbClr val="00B0F0"/>
                </a:solidFill>
              </a:rPr>
              <a:t>W</a:t>
            </a:r>
          </a:p>
          <a:p>
            <a:pPr marL="0" lvl="2"/>
            <a:r>
              <a:rPr lang="en-US" dirty="0"/>
              <a:t> </a:t>
            </a:r>
          </a:p>
        </p:txBody>
      </p:sp>
      <p:sp>
        <p:nvSpPr>
          <p:cNvPr id="2" name="Title 1"/>
          <p:cNvSpPr>
            <a:spLocks noGrp="1"/>
          </p:cNvSpPr>
          <p:nvPr>
            <p:ph type="title"/>
          </p:nvPr>
        </p:nvSpPr>
        <p:spPr/>
        <p:txBody>
          <a:bodyPr/>
          <a:lstStyle/>
          <a:p>
            <a:r>
              <a:rPr lang="en-US" dirty="0"/>
              <a:t>Small-Country Trade Equilibria</a:t>
            </a:r>
          </a:p>
        </p:txBody>
      </p:sp>
      <p:sp>
        <p:nvSpPr>
          <p:cNvPr id="3" name="Footer Placeholder 2">
            <a:extLst>
              <a:ext uri="{FF2B5EF4-FFF2-40B4-BE49-F238E27FC236}">
                <a16:creationId xmlns:a16="http://schemas.microsoft.com/office/drawing/2014/main" id="{968BD2C7-F762-8C4A-AB77-91EEFA80CC9D}"/>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37" name="Oval 36">
            <a:extLst>
              <a:ext uri="{FF2B5EF4-FFF2-40B4-BE49-F238E27FC236}">
                <a16:creationId xmlns:a16="http://schemas.microsoft.com/office/drawing/2014/main" id="{21957C4A-3E92-5D49-89B4-2A3052293DA3}"/>
              </a:ext>
            </a:extLst>
          </p:cNvPr>
          <p:cNvSpPr/>
          <p:nvPr/>
        </p:nvSpPr>
        <p:spPr>
          <a:xfrm>
            <a:off x="2791919" y="379376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2" name="Straight Connector 51">
            <a:extLst>
              <a:ext uri="{FF2B5EF4-FFF2-40B4-BE49-F238E27FC236}">
                <a16:creationId xmlns:a16="http://schemas.microsoft.com/office/drawing/2014/main" id="{006604C8-0E4A-7649-8D13-5926B3A3DAC9}"/>
              </a:ext>
            </a:extLst>
          </p:cNvPr>
          <p:cNvCxnSpPr>
            <a:cxnSpLocks/>
          </p:cNvCxnSpPr>
          <p:nvPr/>
        </p:nvCxnSpPr>
        <p:spPr>
          <a:xfrm>
            <a:off x="1909709" y="2153011"/>
            <a:ext cx="1815209" cy="2958901"/>
          </a:xfrm>
          <a:prstGeom prst="line">
            <a:avLst/>
          </a:prstGeom>
          <a:ln>
            <a:solidFill>
              <a:srgbClr val="00B0F0"/>
            </a:solidFill>
          </a:ln>
          <a:effectLst/>
        </p:spPr>
        <p:style>
          <a:lnRef idx="2">
            <a:schemeClr val="accent1"/>
          </a:lnRef>
          <a:fillRef idx="0">
            <a:schemeClr val="accent1"/>
          </a:fillRef>
          <a:effectRef idx="1">
            <a:schemeClr val="accent1"/>
          </a:effectRef>
          <a:fontRef idx="minor">
            <a:schemeClr val="tx1"/>
          </a:fontRef>
        </p:style>
      </p:cxnSp>
      <p:sp>
        <p:nvSpPr>
          <p:cNvPr id="57" name="Oval 56">
            <a:extLst>
              <a:ext uri="{FF2B5EF4-FFF2-40B4-BE49-F238E27FC236}">
                <a16:creationId xmlns:a16="http://schemas.microsoft.com/office/drawing/2014/main" id="{F7DA2B93-39CF-0A41-80E9-6B17122680D3}"/>
              </a:ext>
            </a:extLst>
          </p:cNvPr>
          <p:cNvSpPr/>
          <p:nvPr/>
        </p:nvSpPr>
        <p:spPr>
          <a:xfrm>
            <a:off x="2460171" y="3058887"/>
            <a:ext cx="76200" cy="76200"/>
          </a:xfrm>
          <a:prstGeom prst="ellipse">
            <a:avLst/>
          </a:prstGeom>
          <a:solidFill>
            <a:srgbClr val="00B0F0"/>
          </a:solidFill>
          <a:ln>
            <a:solidFill>
              <a:srgbClr val="00B0F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1" name="Straight Connector 60">
            <a:extLst>
              <a:ext uri="{FF2B5EF4-FFF2-40B4-BE49-F238E27FC236}">
                <a16:creationId xmlns:a16="http://schemas.microsoft.com/office/drawing/2014/main" id="{2CBA1E5E-5F4E-6046-BD61-AABA3F1DA2B6}"/>
              </a:ext>
            </a:extLst>
          </p:cNvPr>
          <p:cNvCxnSpPr>
            <a:cxnSpLocks/>
          </p:cNvCxnSpPr>
          <p:nvPr/>
        </p:nvCxnSpPr>
        <p:spPr>
          <a:xfrm flipV="1">
            <a:off x="1447800" y="3214914"/>
            <a:ext cx="1012371" cy="1966688"/>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62" name="Straight Connector 61">
            <a:extLst>
              <a:ext uri="{FF2B5EF4-FFF2-40B4-BE49-F238E27FC236}">
                <a16:creationId xmlns:a16="http://schemas.microsoft.com/office/drawing/2014/main" id="{9B49A99C-F091-5946-AE10-AEA49022060B}"/>
              </a:ext>
            </a:extLst>
          </p:cNvPr>
          <p:cNvCxnSpPr>
            <a:cxnSpLocks/>
          </p:cNvCxnSpPr>
          <p:nvPr/>
        </p:nvCxnSpPr>
        <p:spPr>
          <a:xfrm flipV="1">
            <a:off x="1458686" y="4572000"/>
            <a:ext cx="1792514" cy="602344"/>
          </a:xfrm>
          <a:prstGeom prst="line">
            <a:avLst/>
          </a:prstGeom>
          <a:ln>
            <a:solidFill>
              <a:srgbClr val="00B0F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63" name="Rectangle 62">
            <a:extLst>
              <a:ext uri="{FF2B5EF4-FFF2-40B4-BE49-F238E27FC236}">
                <a16:creationId xmlns:a16="http://schemas.microsoft.com/office/drawing/2014/main" id="{BBA4271D-E512-5244-B0F8-1F2023282AF4}"/>
              </a:ext>
            </a:extLst>
          </p:cNvPr>
          <p:cNvSpPr/>
          <p:nvPr/>
        </p:nvSpPr>
        <p:spPr>
          <a:xfrm>
            <a:off x="1527629" y="3722914"/>
            <a:ext cx="603050" cy="369332"/>
          </a:xfrm>
          <a:prstGeom prst="rect">
            <a:avLst/>
          </a:prstGeom>
        </p:spPr>
        <p:txBody>
          <a:bodyPr wrap="none">
            <a:spAutoFit/>
          </a:bodyPr>
          <a:lstStyle/>
          <a:p>
            <a:pPr marL="0" lvl="2"/>
            <a:r>
              <a:rPr lang="en-US" dirty="0">
                <a:solidFill>
                  <a:srgbClr val="00B0F0"/>
                </a:solidFill>
              </a:rPr>
              <a:t>RD</a:t>
            </a:r>
            <a:r>
              <a:rPr lang="en-US" baseline="30000" dirty="0">
                <a:solidFill>
                  <a:srgbClr val="00B0F0"/>
                </a:solidFill>
              </a:rPr>
              <a:t>0</a:t>
            </a:r>
          </a:p>
        </p:txBody>
      </p:sp>
      <p:sp>
        <p:nvSpPr>
          <p:cNvPr id="64" name="Rectangle 63">
            <a:extLst>
              <a:ext uri="{FF2B5EF4-FFF2-40B4-BE49-F238E27FC236}">
                <a16:creationId xmlns:a16="http://schemas.microsoft.com/office/drawing/2014/main" id="{C55E7F57-1A6E-8043-A3A7-4D43CC5A4357}"/>
              </a:ext>
            </a:extLst>
          </p:cNvPr>
          <p:cNvSpPr/>
          <p:nvPr/>
        </p:nvSpPr>
        <p:spPr>
          <a:xfrm>
            <a:off x="2318658" y="4818743"/>
            <a:ext cx="590226" cy="369332"/>
          </a:xfrm>
          <a:prstGeom prst="rect">
            <a:avLst/>
          </a:prstGeom>
        </p:spPr>
        <p:txBody>
          <a:bodyPr wrap="none">
            <a:spAutoFit/>
          </a:bodyPr>
          <a:lstStyle/>
          <a:p>
            <a:pPr marL="0" lvl="2"/>
            <a:r>
              <a:rPr lang="en-US" dirty="0">
                <a:solidFill>
                  <a:srgbClr val="00B0F0"/>
                </a:solidFill>
              </a:rPr>
              <a:t>RS</a:t>
            </a:r>
            <a:r>
              <a:rPr lang="en-US" baseline="30000" dirty="0">
                <a:solidFill>
                  <a:srgbClr val="00B0F0"/>
                </a:solidFill>
              </a:rPr>
              <a:t>0</a:t>
            </a:r>
          </a:p>
        </p:txBody>
      </p:sp>
      <p:sp>
        <p:nvSpPr>
          <p:cNvPr id="65" name="TextBox 64">
            <a:extLst>
              <a:ext uri="{FF2B5EF4-FFF2-40B4-BE49-F238E27FC236}">
                <a16:creationId xmlns:a16="http://schemas.microsoft.com/office/drawing/2014/main" id="{C91E4C11-2445-4A41-AA49-E5DDE3DD3FFC}"/>
              </a:ext>
            </a:extLst>
          </p:cNvPr>
          <p:cNvSpPr txBox="1"/>
          <p:nvPr/>
        </p:nvSpPr>
        <p:spPr>
          <a:xfrm>
            <a:off x="2423886" y="2743200"/>
            <a:ext cx="685800" cy="369332"/>
          </a:xfrm>
          <a:prstGeom prst="rect">
            <a:avLst/>
          </a:prstGeom>
          <a:noFill/>
        </p:spPr>
        <p:txBody>
          <a:bodyPr wrap="square" rtlCol="0">
            <a:spAutoFit/>
          </a:bodyPr>
          <a:lstStyle/>
          <a:p>
            <a:pPr marL="0" lvl="2"/>
            <a:r>
              <a:rPr lang="en-US" dirty="0">
                <a:solidFill>
                  <a:srgbClr val="00B0F0"/>
                </a:solidFill>
              </a:rPr>
              <a:t>D</a:t>
            </a:r>
            <a:r>
              <a:rPr lang="en-US" baseline="30000" dirty="0">
                <a:solidFill>
                  <a:srgbClr val="00B0F0"/>
                </a:solidFill>
              </a:rPr>
              <a:t>0</a:t>
            </a:r>
          </a:p>
        </p:txBody>
      </p:sp>
      <p:grpSp>
        <p:nvGrpSpPr>
          <p:cNvPr id="31" name="Group 30">
            <a:extLst>
              <a:ext uri="{FF2B5EF4-FFF2-40B4-BE49-F238E27FC236}">
                <a16:creationId xmlns:a16="http://schemas.microsoft.com/office/drawing/2014/main" id="{D5D55CA5-499A-F24A-A41C-C8D23A6BDC9C}"/>
              </a:ext>
            </a:extLst>
          </p:cNvPr>
          <p:cNvGrpSpPr/>
          <p:nvPr/>
        </p:nvGrpSpPr>
        <p:grpSpPr>
          <a:xfrm>
            <a:off x="2487272" y="3068163"/>
            <a:ext cx="864121" cy="1445046"/>
            <a:chOff x="2493368" y="3062067"/>
            <a:chExt cx="864121" cy="1445046"/>
          </a:xfrm>
        </p:grpSpPr>
        <p:cxnSp>
          <p:nvCxnSpPr>
            <p:cNvPr id="66" name="Straight Connector 65">
              <a:extLst>
                <a:ext uri="{FF2B5EF4-FFF2-40B4-BE49-F238E27FC236}">
                  <a16:creationId xmlns:a16="http://schemas.microsoft.com/office/drawing/2014/main" id="{F221A934-76BA-8340-997A-1FD5EFE8942E}"/>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7" name="Straight Connector 66">
              <a:extLst>
                <a:ext uri="{FF2B5EF4-FFF2-40B4-BE49-F238E27FC236}">
                  <a16:creationId xmlns:a16="http://schemas.microsoft.com/office/drawing/2014/main" id="{9D91D501-31CF-F44F-BA8D-53DE5A302C9B}"/>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68" name="Straight Connector 67">
              <a:extLst>
                <a:ext uri="{FF2B5EF4-FFF2-40B4-BE49-F238E27FC236}">
                  <a16:creationId xmlns:a16="http://schemas.microsoft.com/office/drawing/2014/main" id="{69596BA9-09E4-494D-A129-01416DEF51AD}"/>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69" name="TextBox 68">
            <a:extLst>
              <a:ext uri="{FF2B5EF4-FFF2-40B4-BE49-F238E27FC236}">
                <a16:creationId xmlns:a16="http://schemas.microsoft.com/office/drawing/2014/main" id="{07D90F73-5A6C-C145-B6FD-3ED1229DAC78}"/>
              </a:ext>
            </a:extLst>
          </p:cNvPr>
          <p:cNvSpPr txBox="1"/>
          <p:nvPr/>
        </p:nvSpPr>
        <p:spPr>
          <a:xfrm>
            <a:off x="3090334" y="1297517"/>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70" name="Curved Connector 69">
            <a:extLst>
              <a:ext uri="{FF2B5EF4-FFF2-40B4-BE49-F238E27FC236}">
                <a16:creationId xmlns:a16="http://schemas.microsoft.com/office/drawing/2014/main" id="{DFB1D975-93AA-EC43-80E7-3E4C4ECD1E06}"/>
              </a:ext>
            </a:extLst>
          </p:cNvPr>
          <p:cNvCxnSpPr>
            <a:cxnSpLocks/>
            <a:stCxn id="69" idx="2"/>
          </p:cNvCxnSpPr>
          <p:nvPr/>
        </p:nvCxnSpPr>
        <p:spPr>
          <a:xfrm rot="5400000">
            <a:off x="2426246" y="2556224"/>
            <a:ext cx="1929457" cy="704704"/>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71" name="Freeform 70">
            <a:extLst>
              <a:ext uri="{FF2B5EF4-FFF2-40B4-BE49-F238E27FC236}">
                <a16:creationId xmlns:a16="http://schemas.microsoft.com/office/drawing/2014/main" id="{DD4AFEA4-7808-BF4D-865F-F720B6A7FF99}"/>
              </a:ext>
            </a:extLst>
          </p:cNvPr>
          <p:cNvSpPr/>
          <p:nvPr/>
        </p:nvSpPr>
        <p:spPr>
          <a:xfrm rot="10800000">
            <a:off x="5715000" y="1295400"/>
            <a:ext cx="2971800" cy="3350985"/>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2" name="Freeform 71">
            <a:extLst>
              <a:ext uri="{FF2B5EF4-FFF2-40B4-BE49-F238E27FC236}">
                <a16:creationId xmlns:a16="http://schemas.microsoft.com/office/drawing/2014/main" id="{93CD11FE-9707-2640-86FF-92CDD7502DA4}"/>
              </a:ext>
            </a:extLst>
          </p:cNvPr>
          <p:cNvSpPr/>
          <p:nvPr/>
        </p:nvSpPr>
        <p:spPr>
          <a:xfrm rot="10800000">
            <a:off x="5546273" y="186448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73" name="Freeform 72">
            <a:extLst>
              <a:ext uri="{FF2B5EF4-FFF2-40B4-BE49-F238E27FC236}">
                <a16:creationId xmlns:a16="http://schemas.microsoft.com/office/drawing/2014/main" id="{2D30244D-C604-D441-B673-4DF074F60A3A}"/>
              </a:ext>
            </a:extLst>
          </p:cNvPr>
          <p:cNvSpPr/>
          <p:nvPr/>
        </p:nvSpPr>
        <p:spPr>
          <a:xfrm>
            <a:off x="5105400" y="3124200"/>
            <a:ext cx="220980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74" name="Straight Connector 73">
            <a:extLst>
              <a:ext uri="{FF2B5EF4-FFF2-40B4-BE49-F238E27FC236}">
                <a16:creationId xmlns:a16="http://schemas.microsoft.com/office/drawing/2014/main" id="{1004B4F1-04FE-2E4F-BBFB-C76F45DD30FF}"/>
              </a:ext>
            </a:extLst>
          </p:cNvPr>
          <p:cNvCxnSpPr/>
          <p:nvPr/>
        </p:nvCxnSpPr>
        <p:spPr>
          <a:xfrm flipV="1">
            <a:off x="5105401" y="5190066"/>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75" name="Straight Connector 74">
            <a:extLst>
              <a:ext uri="{FF2B5EF4-FFF2-40B4-BE49-F238E27FC236}">
                <a16:creationId xmlns:a16="http://schemas.microsoft.com/office/drawing/2014/main" id="{FEA28608-CD44-F44C-BA94-65A7B1766261}"/>
              </a:ext>
            </a:extLst>
          </p:cNvPr>
          <p:cNvCxnSpPr/>
          <p:nvPr/>
        </p:nvCxnSpPr>
        <p:spPr>
          <a:xfrm flipV="1">
            <a:off x="5105401" y="1837266"/>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76" name="TextBox 75">
            <a:extLst>
              <a:ext uri="{FF2B5EF4-FFF2-40B4-BE49-F238E27FC236}">
                <a16:creationId xmlns:a16="http://schemas.microsoft.com/office/drawing/2014/main" id="{08EF3C27-E440-074C-8E3C-C84E259A29DA}"/>
              </a:ext>
            </a:extLst>
          </p:cNvPr>
          <p:cNvSpPr txBox="1"/>
          <p:nvPr/>
        </p:nvSpPr>
        <p:spPr>
          <a:xfrm>
            <a:off x="8001001" y="5190066"/>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77" name="TextBox 76">
            <a:extLst>
              <a:ext uri="{FF2B5EF4-FFF2-40B4-BE49-F238E27FC236}">
                <a16:creationId xmlns:a16="http://schemas.microsoft.com/office/drawing/2014/main" id="{9730BBF4-C44B-1F49-835A-17796830A1DF}"/>
              </a:ext>
            </a:extLst>
          </p:cNvPr>
          <p:cNvSpPr txBox="1"/>
          <p:nvPr/>
        </p:nvSpPr>
        <p:spPr>
          <a:xfrm>
            <a:off x="4597401" y="1608666"/>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78" name="Straight Connector 77">
            <a:extLst>
              <a:ext uri="{FF2B5EF4-FFF2-40B4-BE49-F238E27FC236}">
                <a16:creationId xmlns:a16="http://schemas.microsoft.com/office/drawing/2014/main" id="{C4E86D8A-6F07-134F-9781-278B3DFCDAC8}"/>
              </a:ext>
            </a:extLst>
          </p:cNvPr>
          <p:cNvCxnSpPr>
            <a:cxnSpLocks/>
          </p:cNvCxnSpPr>
          <p:nvPr/>
        </p:nvCxnSpPr>
        <p:spPr>
          <a:xfrm>
            <a:off x="5570097" y="2874086"/>
            <a:ext cx="1684867" cy="176953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9" name="Oval 78">
            <a:extLst>
              <a:ext uri="{FF2B5EF4-FFF2-40B4-BE49-F238E27FC236}">
                <a16:creationId xmlns:a16="http://schemas.microsoft.com/office/drawing/2014/main" id="{46959C36-A383-0741-8983-31CDDD9AFC3D}"/>
              </a:ext>
            </a:extLst>
          </p:cNvPr>
          <p:cNvSpPr/>
          <p:nvPr/>
        </p:nvSpPr>
        <p:spPr>
          <a:xfrm>
            <a:off x="5715000" y="32766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0" name="Straight Connector 79">
            <a:extLst>
              <a:ext uri="{FF2B5EF4-FFF2-40B4-BE49-F238E27FC236}">
                <a16:creationId xmlns:a16="http://schemas.microsoft.com/office/drawing/2014/main" id="{178C7BB3-D3F6-3847-807A-FD5975EF962A}"/>
              </a:ext>
            </a:extLst>
          </p:cNvPr>
          <p:cNvCxnSpPr>
            <a:cxnSpLocks/>
          </p:cNvCxnSpPr>
          <p:nvPr/>
        </p:nvCxnSpPr>
        <p:spPr>
          <a:xfrm>
            <a:off x="5743903" y="4372305"/>
            <a:ext cx="2185354" cy="0"/>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81" name="Straight Connector 80">
            <a:extLst>
              <a:ext uri="{FF2B5EF4-FFF2-40B4-BE49-F238E27FC236}">
                <a16:creationId xmlns:a16="http://schemas.microsoft.com/office/drawing/2014/main" id="{C71FA6DB-8AFB-AB41-B420-3D0F2DA4750E}"/>
              </a:ext>
            </a:extLst>
          </p:cNvPr>
          <p:cNvCxnSpPr>
            <a:cxnSpLocks/>
          </p:cNvCxnSpPr>
          <p:nvPr/>
        </p:nvCxnSpPr>
        <p:spPr>
          <a:xfrm flipV="1">
            <a:off x="5746531" y="3302878"/>
            <a:ext cx="0" cy="1069425"/>
          </a:xfrm>
          <a:prstGeom prst="line">
            <a:avLst/>
          </a:prstGeom>
          <a:ln>
            <a:solidFill>
              <a:srgbClr val="0070C0"/>
            </a:solidFill>
            <a:prstDash val="dash"/>
          </a:ln>
          <a:effectLst/>
        </p:spPr>
        <p:style>
          <a:lnRef idx="2">
            <a:schemeClr val="accent1"/>
          </a:lnRef>
          <a:fillRef idx="0">
            <a:schemeClr val="accent1"/>
          </a:fillRef>
          <a:effectRef idx="1">
            <a:schemeClr val="accent1"/>
          </a:effectRef>
          <a:fontRef idx="minor">
            <a:schemeClr val="tx1"/>
          </a:fontRef>
        </p:style>
      </p:cxnSp>
      <p:sp>
        <p:nvSpPr>
          <p:cNvPr id="82" name="TextBox 81">
            <a:extLst>
              <a:ext uri="{FF2B5EF4-FFF2-40B4-BE49-F238E27FC236}">
                <a16:creationId xmlns:a16="http://schemas.microsoft.com/office/drawing/2014/main" id="{18CDA0BE-12AB-A74E-9BEA-E5EF6C02FA02}"/>
              </a:ext>
            </a:extLst>
          </p:cNvPr>
          <p:cNvSpPr txBox="1"/>
          <p:nvPr/>
        </p:nvSpPr>
        <p:spPr>
          <a:xfrm>
            <a:off x="5356225" y="3245908"/>
            <a:ext cx="685800" cy="369332"/>
          </a:xfrm>
          <a:prstGeom prst="rect">
            <a:avLst/>
          </a:prstGeom>
          <a:noFill/>
        </p:spPr>
        <p:txBody>
          <a:bodyPr wrap="square" rtlCol="0">
            <a:spAutoFit/>
          </a:bodyPr>
          <a:lstStyle/>
          <a:p>
            <a:pPr marL="0" lvl="2"/>
            <a:r>
              <a:rPr lang="en-US" dirty="0">
                <a:solidFill>
                  <a:srgbClr val="0070C0"/>
                </a:solidFill>
              </a:rPr>
              <a:t>S</a:t>
            </a:r>
            <a:r>
              <a:rPr lang="en-US" baseline="30000" dirty="0">
                <a:solidFill>
                  <a:srgbClr val="0070C0"/>
                </a:solidFill>
              </a:rPr>
              <a:t>1</a:t>
            </a:r>
          </a:p>
        </p:txBody>
      </p:sp>
      <p:sp>
        <p:nvSpPr>
          <p:cNvPr id="83" name="Rectangle 82">
            <a:extLst>
              <a:ext uri="{FF2B5EF4-FFF2-40B4-BE49-F238E27FC236}">
                <a16:creationId xmlns:a16="http://schemas.microsoft.com/office/drawing/2014/main" id="{5EA33ED8-C4C7-7344-9B81-2ECA4FB7751C}"/>
              </a:ext>
            </a:extLst>
          </p:cNvPr>
          <p:cNvSpPr/>
          <p:nvPr/>
        </p:nvSpPr>
        <p:spPr>
          <a:xfrm>
            <a:off x="5107449" y="2764689"/>
            <a:ext cx="865518" cy="646331"/>
          </a:xfrm>
          <a:prstGeom prst="rect">
            <a:avLst/>
          </a:prstGeom>
        </p:spPr>
        <p:txBody>
          <a:bodyPr wrap="square">
            <a:spAutoFit/>
          </a:bodyPr>
          <a:lstStyle/>
          <a:p>
            <a:pPr marL="0" lvl="2"/>
            <a:r>
              <a:rPr lang="en-US" dirty="0">
                <a:solidFill>
                  <a:srgbClr val="0070C0"/>
                </a:solidFill>
              </a:rPr>
              <a:t>RP</a:t>
            </a:r>
            <a:r>
              <a:rPr lang="en-US" baseline="-25000" dirty="0">
                <a:solidFill>
                  <a:srgbClr val="0070C0"/>
                </a:solidFill>
              </a:rPr>
              <a:t>1</a:t>
            </a:r>
            <a:r>
              <a:rPr lang="en-US" baseline="30000" dirty="0">
                <a:solidFill>
                  <a:srgbClr val="0070C0"/>
                </a:solidFill>
              </a:rPr>
              <a:t>W</a:t>
            </a:r>
          </a:p>
          <a:p>
            <a:pPr marL="0" lvl="2"/>
            <a:r>
              <a:rPr lang="en-US" dirty="0">
                <a:solidFill>
                  <a:srgbClr val="0070C0"/>
                </a:solidFill>
              </a:rPr>
              <a:t> </a:t>
            </a:r>
          </a:p>
        </p:txBody>
      </p:sp>
      <p:sp>
        <p:nvSpPr>
          <p:cNvPr id="84" name="Oval 83">
            <a:extLst>
              <a:ext uri="{FF2B5EF4-FFF2-40B4-BE49-F238E27FC236}">
                <a16:creationId xmlns:a16="http://schemas.microsoft.com/office/drawing/2014/main" id="{C1731E2F-8E89-A345-9D14-E1E9CB021693}"/>
              </a:ext>
            </a:extLst>
          </p:cNvPr>
          <p:cNvSpPr/>
          <p:nvPr/>
        </p:nvSpPr>
        <p:spPr>
          <a:xfrm>
            <a:off x="6449520" y="3802226"/>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5" name="Straight Connector 84">
            <a:extLst>
              <a:ext uri="{FF2B5EF4-FFF2-40B4-BE49-F238E27FC236}">
                <a16:creationId xmlns:a16="http://schemas.microsoft.com/office/drawing/2014/main" id="{DE0CC0BF-4DC5-6A48-AC6E-C976D797B8DD}"/>
              </a:ext>
            </a:extLst>
          </p:cNvPr>
          <p:cNvCxnSpPr>
            <a:cxnSpLocks/>
          </p:cNvCxnSpPr>
          <p:nvPr/>
        </p:nvCxnSpPr>
        <p:spPr>
          <a:xfrm>
            <a:off x="5181600" y="3048000"/>
            <a:ext cx="3124200" cy="1524000"/>
          </a:xfrm>
          <a:prstGeom prst="line">
            <a:avLst/>
          </a:prstGeom>
          <a:ln>
            <a:solidFill>
              <a:srgbClr val="0070C0"/>
            </a:solidFill>
          </a:ln>
          <a:effectLst/>
        </p:spPr>
        <p:style>
          <a:lnRef idx="2">
            <a:schemeClr val="accent1"/>
          </a:lnRef>
          <a:fillRef idx="0">
            <a:schemeClr val="accent1"/>
          </a:fillRef>
          <a:effectRef idx="1">
            <a:schemeClr val="accent1"/>
          </a:effectRef>
          <a:fontRef idx="minor">
            <a:schemeClr val="tx1"/>
          </a:fontRef>
        </p:style>
      </p:cxnSp>
      <p:sp>
        <p:nvSpPr>
          <p:cNvPr id="86" name="Oval 85">
            <a:extLst>
              <a:ext uri="{FF2B5EF4-FFF2-40B4-BE49-F238E27FC236}">
                <a16:creationId xmlns:a16="http://schemas.microsoft.com/office/drawing/2014/main" id="{B18C12F5-51BC-794A-89C3-109B6A311819}"/>
              </a:ext>
            </a:extLst>
          </p:cNvPr>
          <p:cNvSpPr/>
          <p:nvPr/>
        </p:nvSpPr>
        <p:spPr>
          <a:xfrm>
            <a:off x="7924800" y="4343400"/>
            <a:ext cx="76200" cy="76200"/>
          </a:xfrm>
          <a:prstGeom prst="ellipse">
            <a:avLst/>
          </a:prstGeom>
          <a:solidFill>
            <a:srgbClr val="0070C0"/>
          </a:solidFill>
          <a:ln>
            <a:solidFill>
              <a:srgbClr val="0070C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87" name="Straight Connector 86">
            <a:extLst>
              <a:ext uri="{FF2B5EF4-FFF2-40B4-BE49-F238E27FC236}">
                <a16:creationId xmlns:a16="http://schemas.microsoft.com/office/drawing/2014/main" id="{4E2D8F75-D20C-EC49-8065-8152DDB7885D}"/>
              </a:ext>
            </a:extLst>
          </p:cNvPr>
          <p:cNvCxnSpPr>
            <a:cxnSpLocks/>
          </p:cNvCxnSpPr>
          <p:nvPr/>
        </p:nvCxnSpPr>
        <p:spPr>
          <a:xfrm flipV="1">
            <a:off x="5105401" y="4430110"/>
            <a:ext cx="2730061" cy="759958"/>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cxnSp>
        <p:nvCxnSpPr>
          <p:cNvPr id="88" name="Straight Connector 87">
            <a:extLst>
              <a:ext uri="{FF2B5EF4-FFF2-40B4-BE49-F238E27FC236}">
                <a16:creationId xmlns:a16="http://schemas.microsoft.com/office/drawing/2014/main" id="{5625C739-B0E2-8043-AAEC-508FE71AB95D}"/>
              </a:ext>
            </a:extLst>
          </p:cNvPr>
          <p:cNvCxnSpPr>
            <a:cxnSpLocks/>
          </p:cNvCxnSpPr>
          <p:nvPr/>
        </p:nvCxnSpPr>
        <p:spPr>
          <a:xfrm flipV="1">
            <a:off x="5116287" y="3484179"/>
            <a:ext cx="569810" cy="1698631"/>
          </a:xfrm>
          <a:prstGeom prst="line">
            <a:avLst/>
          </a:prstGeom>
          <a:ln>
            <a:solidFill>
              <a:srgbClr val="0070C0"/>
            </a:solidFill>
            <a:prstDash val="dash"/>
            <a:tailEnd type="arrow"/>
          </a:ln>
          <a:effectLst/>
        </p:spPr>
        <p:style>
          <a:lnRef idx="2">
            <a:schemeClr val="accent1"/>
          </a:lnRef>
          <a:fillRef idx="0">
            <a:schemeClr val="accent1"/>
          </a:fillRef>
          <a:effectRef idx="1">
            <a:schemeClr val="accent1"/>
          </a:effectRef>
          <a:fontRef idx="minor">
            <a:schemeClr val="tx1"/>
          </a:fontRef>
        </p:style>
      </p:cxnSp>
      <p:sp>
        <p:nvSpPr>
          <p:cNvPr id="89" name="Rectangle 88">
            <a:extLst>
              <a:ext uri="{FF2B5EF4-FFF2-40B4-BE49-F238E27FC236}">
                <a16:creationId xmlns:a16="http://schemas.microsoft.com/office/drawing/2014/main" id="{93E29379-5D77-AC4A-BB5C-36DD2923D5E3}"/>
              </a:ext>
            </a:extLst>
          </p:cNvPr>
          <p:cNvSpPr/>
          <p:nvPr/>
        </p:nvSpPr>
        <p:spPr>
          <a:xfrm>
            <a:off x="5943600" y="4876800"/>
            <a:ext cx="603050" cy="369332"/>
          </a:xfrm>
          <a:prstGeom prst="rect">
            <a:avLst/>
          </a:prstGeom>
        </p:spPr>
        <p:txBody>
          <a:bodyPr wrap="none">
            <a:spAutoFit/>
          </a:bodyPr>
          <a:lstStyle/>
          <a:p>
            <a:pPr marL="0" lvl="2"/>
            <a:r>
              <a:rPr lang="en-US" dirty="0">
                <a:solidFill>
                  <a:srgbClr val="0070C0"/>
                </a:solidFill>
              </a:rPr>
              <a:t>RD</a:t>
            </a:r>
            <a:r>
              <a:rPr lang="en-US" baseline="30000" dirty="0">
                <a:solidFill>
                  <a:srgbClr val="0070C0"/>
                </a:solidFill>
              </a:rPr>
              <a:t>1</a:t>
            </a:r>
          </a:p>
        </p:txBody>
      </p:sp>
      <p:sp>
        <p:nvSpPr>
          <p:cNvPr id="90" name="Rectangle 89">
            <a:extLst>
              <a:ext uri="{FF2B5EF4-FFF2-40B4-BE49-F238E27FC236}">
                <a16:creationId xmlns:a16="http://schemas.microsoft.com/office/drawing/2014/main" id="{4B47A49C-2DF1-854B-90A6-F3BAF0B66296}"/>
              </a:ext>
            </a:extLst>
          </p:cNvPr>
          <p:cNvSpPr/>
          <p:nvPr/>
        </p:nvSpPr>
        <p:spPr>
          <a:xfrm>
            <a:off x="5257800" y="4572000"/>
            <a:ext cx="590226" cy="369332"/>
          </a:xfrm>
          <a:prstGeom prst="rect">
            <a:avLst/>
          </a:prstGeom>
        </p:spPr>
        <p:txBody>
          <a:bodyPr wrap="none">
            <a:spAutoFit/>
          </a:bodyPr>
          <a:lstStyle/>
          <a:p>
            <a:pPr marL="0" lvl="2"/>
            <a:r>
              <a:rPr lang="en-US" dirty="0">
                <a:solidFill>
                  <a:srgbClr val="0070C0"/>
                </a:solidFill>
              </a:rPr>
              <a:t>RS</a:t>
            </a:r>
            <a:r>
              <a:rPr lang="en-US" baseline="30000" dirty="0">
                <a:solidFill>
                  <a:srgbClr val="0070C0"/>
                </a:solidFill>
              </a:rPr>
              <a:t>1</a:t>
            </a:r>
          </a:p>
        </p:txBody>
      </p:sp>
      <p:sp>
        <p:nvSpPr>
          <p:cNvPr id="91" name="TextBox 90">
            <a:extLst>
              <a:ext uri="{FF2B5EF4-FFF2-40B4-BE49-F238E27FC236}">
                <a16:creationId xmlns:a16="http://schemas.microsoft.com/office/drawing/2014/main" id="{CE393281-D035-4A46-87C5-C66ADACE01CA}"/>
              </a:ext>
            </a:extLst>
          </p:cNvPr>
          <p:cNvSpPr txBox="1"/>
          <p:nvPr/>
        </p:nvSpPr>
        <p:spPr>
          <a:xfrm>
            <a:off x="7933267" y="4068234"/>
            <a:ext cx="685800" cy="369332"/>
          </a:xfrm>
          <a:prstGeom prst="rect">
            <a:avLst/>
          </a:prstGeom>
          <a:noFill/>
        </p:spPr>
        <p:txBody>
          <a:bodyPr wrap="square" rtlCol="0">
            <a:spAutoFit/>
          </a:bodyPr>
          <a:lstStyle/>
          <a:p>
            <a:pPr marL="0" lvl="2"/>
            <a:r>
              <a:rPr lang="en-US" dirty="0">
                <a:solidFill>
                  <a:srgbClr val="0070C0"/>
                </a:solidFill>
              </a:rPr>
              <a:t>D</a:t>
            </a:r>
            <a:r>
              <a:rPr lang="en-US" baseline="30000" dirty="0">
                <a:solidFill>
                  <a:srgbClr val="0070C0"/>
                </a:solidFill>
              </a:rPr>
              <a:t>1</a:t>
            </a:r>
          </a:p>
        </p:txBody>
      </p:sp>
      <p:grpSp>
        <p:nvGrpSpPr>
          <p:cNvPr id="92" name="Group 91">
            <a:extLst>
              <a:ext uri="{FF2B5EF4-FFF2-40B4-BE49-F238E27FC236}">
                <a16:creationId xmlns:a16="http://schemas.microsoft.com/office/drawing/2014/main" id="{61AB5D12-2CCD-3749-AAEC-81C4E5A38183}"/>
              </a:ext>
            </a:extLst>
          </p:cNvPr>
          <p:cNvGrpSpPr/>
          <p:nvPr/>
        </p:nvGrpSpPr>
        <p:grpSpPr>
          <a:xfrm>
            <a:off x="5748831" y="3347982"/>
            <a:ext cx="2225565" cy="1040397"/>
            <a:chOff x="2493368" y="3062067"/>
            <a:chExt cx="864121" cy="1445046"/>
          </a:xfrm>
        </p:grpSpPr>
        <p:cxnSp>
          <p:nvCxnSpPr>
            <p:cNvPr id="93" name="Straight Connector 92">
              <a:extLst>
                <a:ext uri="{FF2B5EF4-FFF2-40B4-BE49-F238E27FC236}">
                  <a16:creationId xmlns:a16="http://schemas.microsoft.com/office/drawing/2014/main" id="{59386F20-EECB-694D-BFEE-9E288FA8DA2F}"/>
                </a:ext>
              </a:extLst>
            </p:cNvPr>
            <p:cNvCxnSpPr>
              <a:cxnSpLocks/>
            </p:cNvCxnSpPr>
            <p:nvPr/>
          </p:nvCxnSpPr>
          <p:spPr>
            <a:xfrm flipV="1">
              <a:off x="2493368" y="3072770"/>
              <a:ext cx="0" cy="1426029"/>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4" name="Straight Connector 93">
              <a:extLst>
                <a:ext uri="{FF2B5EF4-FFF2-40B4-BE49-F238E27FC236}">
                  <a16:creationId xmlns:a16="http://schemas.microsoft.com/office/drawing/2014/main" id="{DF71234C-F259-5946-8FDD-CF1316046732}"/>
                </a:ext>
              </a:extLst>
            </p:cNvPr>
            <p:cNvCxnSpPr>
              <a:cxnSpLocks/>
            </p:cNvCxnSpPr>
            <p:nvPr/>
          </p:nvCxnSpPr>
          <p:spPr>
            <a:xfrm>
              <a:off x="2495942" y="4507112"/>
              <a:ext cx="853168" cy="1"/>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5" name="Straight Connector 94">
              <a:extLst>
                <a:ext uri="{FF2B5EF4-FFF2-40B4-BE49-F238E27FC236}">
                  <a16:creationId xmlns:a16="http://schemas.microsoft.com/office/drawing/2014/main" id="{E5405A90-E6D9-D04B-9DBB-A99451679E32}"/>
                </a:ext>
              </a:extLst>
            </p:cNvPr>
            <p:cNvCxnSpPr>
              <a:cxnSpLocks/>
            </p:cNvCxnSpPr>
            <p:nvPr/>
          </p:nvCxnSpPr>
          <p:spPr>
            <a:xfrm flipH="1" flipV="1">
              <a:off x="2504049" y="3062067"/>
              <a:ext cx="853440" cy="1444283"/>
            </a:xfrm>
            <a:prstGeom prst="line">
              <a:avLst/>
            </a:prstGeom>
            <a:ln w="57150">
              <a:solidFill>
                <a:srgbClr val="00B050"/>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96" name="TextBox 95">
            <a:extLst>
              <a:ext uri="{FF2B5EF4-FFF2-40B4-BE49-F238E27FC236}">
                <a16:creationId xmlns:a16="http://schemas.microsoft.com/office/drawing/2014/main" id="{FA6E6C88-2473-064F-ABCB-83E9C6E48F39}"/>
              </a:ext>
            </a:extLst>
          </p:cNvPr>
          <p:cNvSpPr txBox="1"/>
          <p:nvPr/>
        </p:nvSpPr>
        <p:spPr>
          <a:xfrm>
            <a:off x="6747935" y="1305983"/>
            <a:ext cx="1305983" cy="646331"/>
          </a:xfrm>
          <a:prstGeom prst="rect">
            <a:avLst/>
          </a:prstGeom>
          <a:noFill/>
        </p:spPr>
        <p:txBody>
          <a:bodyPr wrap="square" rtlCol="0">
            <a:spAutoFit/>
          </a:bodyPr>
          <a:lstStyle/>
          <a:p>
            <a:pPr algn="ctr"/>
            <a:r>
              <a:rPr lang="en-US" dirty="0">
                <a:solidFill>
                  <a:srgbClr val="008000"/>
                </a:solidFill>
              </a:rPr>
              <a:t>Trade Triangle</a:t>
            </a:r>
          </a:p>
        </p:txBody>
      </p:sp>
      <p:cxnSp>
        <p:nvCxnSpPr>
          <p:cNvPr id="97" name="Curved Connector 96">
            <a:extLst>
              <a:ext uri="{FF2B5EF4-FFF2-40B4-BE49-F238E27FC236}">
                <a16:creationId xmlns:a16="http://schemas.microsoft.com/office/drawing/2014/main" id="{10067550-3EE7-764E-8181-8D1635C9BE8B}"/>
              </a:ext>
            </a:extLst>
          </p:cNvPr>
          <p:cNvCxnSpPr>
            <a:cxnSpLocks/>
            <a:stCxn id="96" idx="2"/>
          </p:cNvCxnSpPr>
          <p:nvPr/>
        </p:nvCxnSpPr>
        <p:spPr>
          <a:xfrm rot="5400000">
            <a:off x="6150696" y="2407371"/>
            <a:ext cx="1705289" cy="795175"/>
          </a:xfrm>
          <a:prstGeom prst="curvedConnector3">
            <a:avLst>
              <a:gd name="adj1" fmla="val 50000"/>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627906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5"/>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65"/>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3"/>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5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1"/>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6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85"/>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83"/>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82"/>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88"/>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9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79"/>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71"/>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91"/>
                                        </p:tgtEl>
                                        <p:attrNameLst>
                                          <p:attrName>style.visibility</p:attrName>
                                        </p:attrNameLst>
                                      </p:cBhvr>
                                      <p:to>
                                        <p:strVal val="visible"/>
                                      </p:to>
                                    </p:set>
                                  </p:childTnLst>
                                </p:cTn>
                              </p:par>
                              <p:par>
                                <p:cTn id="63" presetID="1" presetClass="entr" presetSubtype="0" fill="hold" nodeType="withEffect">
                                  <p:stCondLst>
                                    <p:cond delay="0"/>
                                  </p:stCondLst>
                                  <p:childTnLst>
                                    <p:set>
                                      <p:cBhvr>
                                        <p:cTn id="64" dur="1" fill="hold">
                                          <p:stCondLst>
                                            <p:cond delay="0"/>
                                          </p:stCondLst>
                                        </p:cTn>
                                        <p:tgtEl>
                                          <p:spTgt spid="87"/>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89"/>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86"/>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nodeType="clickEffect">
                                  <p:stCondLst>
                                    <p:cond delay="0"/>
                                  </p:stCondLst>
                                  <p:childTnLst>
                                    <p:set>
                                      <p:cBhvr>
                                        <p:cTn id="72" dur="1" fill="hold">
                                          <p:stCondLst>
                                            <p:cond delay="0"/>
                                          </p:stCondLst>
                                        </p:cTn>
                                        <p:tgtEl>
                                          <p:spTgt spid="81"/>
                                        </p:tgtEl>
                                        <p:attrNameLst>
                                          <p:attrName>style.visibility</p:attrName>
                                        </p:attrNameLst>
                                      </p:cBhvr>
                                      <p:to>
                                        <p:strVal val="visible"/>
                                      </p:to>
                                    </p:set>
                                  </p:childTnLst>
                                </p:cTn>
                              </p:par>
                              <p:par>
                                <p:cTn id="73" presetID="1" presetClass="entr" presetSubtype="0" fill="hold" nodeType="withEffect">
                                  <p:stCondLst>
                                    <p:cond delay="0"/>
                                  </p:stCondLst>
                                  <p:childTnLst>
                                    <p:set>
                                      <p:cBhvr>
                                        <p:cTn id="74" dur="1" fill="hold">
                                          <p:stCondLst>
                                            <p:cond delay="0"/>
                                          </p:stCondLst>
                                        </p:cTn>
                                        <p:tgtEl>
                                          <p:spTgt spid="80"/>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nodeType="clickEffect">
                                  <p:stCondLst>
                                    <p:cond delay="0"/>
                                  </p:stCondLst>
                                  <p:childTnLst>
                                    <p:set>
                                      <p:cBhvr>
                                        <p:cTn id="78" dur="1" fill="hold">
                                          <p:stCondLst>
                                            <p:cond delay="0"/>
                                          </p:stCondLst>
                                        </p:cTn>
                                        <p:tgtEl>
                                          <p:spTgt spid="92"/>
                                        </p:tgtEl>
                                        <p:attrNameLst>
                                          <p:attrName>style.visibility</p:attrName>
                                        </p:attrNameLst>
                                      </p:cBhvr>
                                      <p:to>
                                        <p:strVal val="visible"/>
                                      </p:to>
                                    </p:set>
                                  </p:childTnLst>
                                </p:cTn>
                              </p:par>
                              <p:par>
                                <p:cTn id="79" presetID="1" presetClass="entr" presetSubtype="0" fill="hold" grpId="0" nodeType="withEffect">
                                  <p:stCondLst>
                                    <p:cond delay="0"/>
                                  </p:stCondLst>
                                  <p:childTnLst>
                                    <p:set>
                                      <p:cBhvr>
                                        <p:cTn id="80" dur="1" fill="hold">
                                          <p:stCondLst>
                                            <p:cond delay="0"/>
                                          </p:stCondLst>
                                        </p:cTn>
                                        <p:tgtEl>
                                          <p:spTgt spid="96"/>
                                        </p:tgtEl>
                                        <p:attrNameLst>
                                          <p:attrName>style.visibility</p:attrName>
                                        </p:attrNameLst>
                                      </p:cBhvr>
                                      <p:to>
                                        <p:strVal val="visible"/>
                                      </p:to>
                                    </p:set>
                                  </p:childTnLst>
                                </p:cTn>
                              </p:par>
                              <p:par>
                                <p:cTn id="81" presetID="1" presetClass="entr" presetSubtype="0" fill="hold" nodeType="withEffect">
                                  <p:stCondLst>
                                    <p:cond delay="0"/>
                                  </p:stCondLst>
                                  <p:childTnLst>
                                    <p:set>
                                      <p:cBhvr>
                                        <p:cTn id="82" dur="1" fill="hold">
                                          <p:stCondLst>
                                            <p:cond delay="0"/>
                                          </p:stCondLst>
                                        </p:cTn>
                                        <p:tgtEl>
                                          <p:spTgt spid="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0" grpId="0" animBg="1"/>
      <p:bldP spid="36" grpId="0" animBg="1"/>
      <p:bldP spid="56" grpId="0"/>
      <p:bldP spid="45" grpId="0"/>
      <p:bldP spid="57" grpId="0" animBg="1"/>
      <p:bldP spid="63" grpId="0"/>
      <p:bldP spid="64" grpId="0"/>
      <p:bldP spid="65" grpId="0"/>
      <p:bldP spid="69" grpId="0"/>
      <p:bldP spid="71" grpId="0" animBg="1"/>
      <p:bldP spid="79" grpId="0" animBg="1"/>
      <p:bldP spid="82" grpId="0"/>
      <p:bldP spid="83" grpId="0"/>
      <p:bldP spid="86" grpId="0" animBg="1"/>
      <p:bldP spid="89" grpId="0"/>
      <p:bldP spid="90" grpId="0"/>
      <p:bldP spid="91" grpId="0"/>
      <p:bldP spid="9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33</a:t>
            </a:fld>
            <a:endParaRPr lang="en-US"/>
          </a:p>
        </p:txBody>
      </p:sp>
    </p:spTree>
    <p:extLst>
      <p:ext uri="{BB962C8B-B14F-4D97-AF65-F5344CB8AC3E}">
        <p14:creationId xmlns:p14="http://schemas.microsoft.com/office/powerpoint/2010/main" val="29514288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Looking at the figures, where can you see the “gains from trade”?</a:t>
            </a:r>
          </a:p>
          <a:p>
            <a:r>
              <a:rPr lang="en-US" dirty="0"/>
              <a:t>Suppose that you knew that events in other countries were going to “worsen” your country’s terms of trade.  </a:t>
            </a:r>
          </a:p>
          <a:p>
            <a:pPr lvl="1"/>
            <a:r>
              <a:rPr lang="en-US" dirty="0"/>
              <a:t>How will that hurt your country?</a:t>
            </a:r>
          </a:p>
          <a:p>
            <a:pPr lvl="1"/>
            <a:r>
              <a:rPr lang="en-US" dirty="0"/>
              <a:t>Would your country therefore be better off if it did not trade at all? </a:t>
            </a:r>
            <a:endParaRPr lang="en-US" sz="2400" baseline="30000" dirty="0"/>
          </a:p>
          <a:p>
            <a:endParaRPr lang="en-US" sz="2800" baseline="30000" dirty="0"/>
          </a:p>
          <a:p>
            <a:endParaRPr lang="en-US" sz="2800" dirty="0"/>
          </a:p>
          <a:p>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34</a:t>
            </a:fld>
            <a:endParaRPr lang="en-US"/>
          </a:p>
        </p:txBody>
      </p:sp>
    </p:spTree>
    <p:extLst>
      <p:ext uri="{BB962C8B-B14F-4D97-AF65-F5344CB8AC3E}">
        <p14:creationId xmlns:p14="http://schemas.microsoft.com/office/powerpoint/2010/main" val="276812530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t>International equilibrium</a:t>
            </a:r>
          </a:p>
          <a:p>
            <a:pPr lvl="1"/>
            <a:r>
              <a:rPr lang="en-US" dirty="0">
                <a:solidFill>
                  <a:schemeClr val="bg1">
                    <a:lumMod val="75000"/>
                  </a:schemeClr>
                </a:solidFill>
              </a:rPr>
              <a:t>Small country</a:t>
            </a:r>
          </a:p>
          <a:p>
            <a:pPr lvl="1"/>
            <a:r>
              <a:rPr lang="en-US" dirty="0"/>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35</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39786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A98E6-6C17-E349-AB75-FCABB1A1C900}"/>
              </a:ext>
            </a:extLst>
          </p:cNvPr>
          <p:cNvSpPr>
            <a:spLocks noGrp="1"/>
          </p:cNvSpPr>
          <p:nvPr>
            <p:ph type="title"/>
          </p:nvPr>
        </p:nvSpPr>
        <p:spPr/>
        <p:txBody>
          <a:bodyPr/>
          <a:lstStyle/>
          <a:p>
            <a:r>
              <a:rPr lang="en-US" dirty="0"/>
              <a:t>Two Country World</a:t>
            </a:r>
          </a:p>
        </p:txBody>
      </p:sp>
      <p:sp>
        <p:nvSpPr>
          <p:cNvPr id="3" name="Content Placeholder 2">
            <a:extLst>
              <a:ext uri="{FF2B5EF4-FFF2-40B4-BE49-F238E27FC236}">
                <a16:creationId xmlns:a16="http://schemas.microsoft.com/office/drawing/2014/main" id="{5F613410-63FE-ED42-8039-FE8F1C0A50C9}"/>
              </a:ext>
            </a:extLst>
          </p:cNvPr>
          <p:cNvSpPr>
            <a:spLocks noGrp="1"/>
          </p:cNvSpPr>
          <p:nvPr>
            <p:ph idx="1"/>
          </p:nvPr>
        </p:nvSpPr>
        <p:spPr/>
        <p:txBody>
          <a:bodyPr/>
          <a:lstStyle/>
          <a:p>
            <a:r>
              <a:rPr lang="en-US" dirty="0"/>
              <a:t>Additional assumption:</a:t>
            </a:r>
          </a:p>
          <a:p>
            <a:pPr lvl="1"/>
            <a:r>
              <a:rPr lang="en-US" dirty="0"/>
              <a:t>Preferences are the same in the two countries</a:t>
            </a:r>
          </a:p>
          <a:p>
            <a:pPr lvl="1"/>
            <a:r>
              <a:rPr lang="en-US" dirty="0"/>
              <a:t>Since they are also homothetic, </a:t>
            </a:r>
          </a:p>
          <a:p>
            <a:pPr lvl="2"/>
            <a:r>
              <a:rPr lang="en-US" dirty="0"/>
              <a:t>If the two countries’ consumers face the same relative prices (as they will with free trade)</a:t>
            </a:r>
          </a:p>
          <a:p>
            <a:pPr lvl="2"/>
            <a:r>
              <a:rPr lang="en-US" dirty="0"/>
              <a:t>They will consumer the two goods in the same proportions.</a:t>
            </a:r>
          </a:p>
        </p:txBody>
      </p:sp>
      <p:sp>
        <p:nvSpPr>
          <p:cNvPr id="4" name="Footer Placeholder 3">
            <a:extLst>
              <a:ext uri="{FF2B5EF4-FFF2-40B4-BE49-F238E27FC236}">
                <a16:creationId xmlns:a16="http://schemas.microsoft.com/office/drawing/2014/main" id="{648DB051-05DA-A848-8992-4F765CBEDE29}"/>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C6D44D6A-6A72-DA4E-919F-BE64E56E9A17}"/>
              </a:ext>
            </a:extLst>
          </p:cNvPr>
          <p:cNvSpPr>
            <a:spLocks noGrp="1"/>
          </p:cNvSpPr>
          <p:nvPr>
            <p:ph type="sldNum" sz="quarter" idx="12"/>
          </p:nvPr>
        </p:nvSpPr>
        <p:spPr/>
        <p:txBody>
          <a:bodyPr/>
          <a:lstStyle/>
          <a:p>
            <a:pPr>
              <a:defRPr/>
            </a:pPr>
            <a:fld id="{659DFB22-C7E9-9E4B-8431-4E4E88AD005A}" type="slidenum">
              <a:rPr lang="en-US" smtClean="0"/>
              <a:pPr>
                <a:defRPr/>
              </a:pPr>
              <a:t>36</a:t>
            </a:fld>
            <a:endParaRPr lang="en-US"/>
          </a:p>
        </p:txBody>
      </p:sp>
    </p:spTree>
    <p:extLst>
      <p:ext uri="{BB962C8B-B14F-4D97-AF65-F5344CB8AC3E}">
        <p14:creationId xmlns:p14="http://schemas.microsoft.com/office/powerpoint/2010/main" val="29233100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37</a:t>
            </a:fld>
            <a:endParaRPr lang="en-US"/>
          </a:p>
        </p:txBody>
      </p:sp>
      <p:sp>
        <p:nvSpPr>
          <p:cNvPr id="35" name="Content Placeholder 2"/>
          <p:cNvSpPr>
            <a:spLocks noGrp="1"/>
          </p:cNvSpPr>
          <p:nvPr>
            <p:ph idx="1"/>
          </p:nvPr>
        </p:nvSpPr>
        <p:spPr>
          <a:xfrm>
            <a:off x="4800600" y="1600202"/>
            <a:ext cx="3886200" cy="2819398"/>
          </a:xfrm>
          <a:ln>
            <a:solidFill>
              <a:srgbClr val="000000"/>
            </a:solidFill>
          </a:ln>
        </p:spPr>
        <p:txBody>
          <a:bodyPr/>
          <a:lstStyle/>
          <a:p>
            <a:pPr marL="342900" lvl="2" indent="-342900"/>
            <a:r>
              <a:rPr lang="en-US" dirty="0"/>
              <a:t>Q</a:t>
            </a:r>
            <a:r>
              <a:rPr lang="en-US" baseline="-25000" dirty="0"/>
              <a:t>C</a:t>
            </a:r>
            <a:r>
              <a:rPr lang="en-US" baseline="30000" dirty="0"/>
              <a:t>W </a:t>
            </a:r>
            <a:r>
              <a:rPr lang="en-US" dirty="0"/>
              <a:t>= Q</a:t>
            </a:r>
            <a:r>
              <a:rPr lang="en-US" baseline="-25000" dirty="0"/>
              <a:t>C</a:t>
            </a:r>
            <a:r>
              <a:rPr lang="en-US" dirty="0"/>
              <a:t> + Q</a:t>
            </a:r>
            <a:r>
              <a:rPr lang="en-US" baseline="-25000" dirty="0"/>
              <a:t>C</a:t>
            </a:r>
            <a:r>
              <a:rPr lang="en-US" dirty="0"/>
              <a:t>*</a:t>
            </a:r>
            <a:endParaRPr lang="en-US" baseline="30000" dirty="0"/>
          </a:p>
          <a:p>
            <a:pPr marL="342900" lvl="2" indent="-342900"/>
            <a:r>
              <a:rPr lang="en-US" dirty="0"/>
              <a:t>Q</a:t>
            </a:r>
            <a:r>
              <a:rPr lang="en-US" baseline="-25000" dirty="0"/>
              <a:t>F</a:t>
            </a:r>
            <a:r>
              <a:rPr lang="en-US" baseline="30000" dirty="0"/>
              <a:t>W </a:t>
            </a:r>
            <a:r>
              <a:rPr lang="en-US" dirty="0"/>
              <a:t>= Q</a:t>
            </a:r>
            <a:r>
              <a:rPr lang="en-US" baseline="-25000" dirty="0"/>
              <a:t>F</a:t>
            </a:r>
            <a:r>
              <a:rPr lang="en-US" dirty="0"/>
              <a:t> + Q</a:t>
            </a:r>
            <a:r>
              <a:rPr lang="en-US" baseline="-25000" dirty="0"/>
              <a:t>F</a:t>
            </a:r>
            <a:r>
              <a:rPr lang="en-US" dirty="0"/>
              <a:t>*</a:t>
            </a:r>
            <a:endParaRPr lang="en-US" baseline="30000" dirty="0"/>
          </a:p>
          <a:p>
            <a:pPr marL="342900" lvl="2" indent="-342900"/>
            <a:endParaRPr lang="en-US" dirty="0"/>
          </a:p>
          <a:p>
            <a:pPr marL="0" lvl="2" indent="0">
              <a:buNone/>
            </a:pPr>
            <a:r>
              <a:rPr lang="en-US" dirty="0"/>
              <a:t>=&gt; RQ</a:t>
            </a:r>
            <a:r>
              <a:rPr lang="en-US" baseline="30000" dirty="0"/>
              <a:t>W </a:t>
            </a:r>
            <a:r>
              <a:rPr lang="en-US" dirty="0"/>
              <a:t>=</a:t>
            </a:r>
          </a:p>
          <a:p>
            <a:pPr marL="342900" lvl="2" indent="-342900"/>
            <a:endParaRPr lang="en-US" sz="2400" dirty="0"/>
          </a:p>
          <a:p>
            <a:pPr marL="0" lvl="2" indent="0">
              <a:buNone/>
            </a:pPr>
            <a:r>
              <a:rPr lang="en-US" dirty="0"/>
              <a:t>=</a:t>
            </a:r>
          </a:p>
          <a:p>
            <a:pPr marL="342900" lvl="2" indent="-342900"/>
            <a:endParaRPr lang="en-US" sz="2400" dirty="0"/>
          </a:p>
          <a:p>
            <a:pPr marL="342900" lvl="2" indent="-342900"/>
            <a:endParaRPr lang="en-US" dirty="0"/>
          </a:p>
          <a:p>
            <a:pPr marL="342900" lvl="2" indent="-342900"/>
            <a:endParaRPr lang="en-US" sz="2400" dirty="0"/>
          </a:p>
          <a:p>
            <a:endParaRPr lang="en-US" sz="2400" dirty="0"/>
          </a:p>
          <a:p>
            <a:endParaRPr lang="en-US" sz="1600" dirty="0"/>
          </a:p>
        </p:txBody>
      </p:sp>
      <p:sp>
        <p:nvSpPr>
          <p:cNvPr id="17" name="Content Placeholder 2"/>
          <p:cNvSpPr txBox="1">
            <a:spLocks/>
          </p:cNvSpPr>
          <p:nvPr/>
        </p:nvSpPr>
        <p:spPr bwMode="auto">
          <a:xfrm>
            <a:off x="381000" y="1600200"/>
            <a:ext cx="3886200" cy="4343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For international equilibrium, we need </a:t>
            </a:r>
            <a:r>
              <a:rPr lang="en-US" u="sng" dirty="0"/>
              <a:t>world</a:t>
            </a:r>
            <a:r>
              <a:rPr lang="en-US" dirty="0"/>
              <a:t> relative supply and demand (of 2 countries)</a:t>
            </a:r>
          </a:p>
          <a:p>
            <a:pPr marL="342900" lvl="2" indent="-342900"/>
            <a:r>
              <a:rPr lang="en-US" dirty="0"/>
              <a:t>These cannot be gotten by just adding up those for the individual countries</a:t>
            </a:r>
          </a:p>
          <a:p>
            <a:pPr marL="342900" lvl="2" indent="-342900"/>
            <a:r>
              <a:rPr lang="en-US" dirty="0"/>
              <a:t>Instead, they are </a:t>
            </a:r>
            <a:r>
              <a:rPr lang="en-US" u="sng" dirty="0">
                <a:solidFill>
                  <a:srgbClr val="008000"/>
                </a:solidFill>
              </a:rPr>
              <a:t>weighted averages</a:t>
            </a:r>
            <a:r>
              <a:rPr lang="en-US" dirty="0"/>
              <a:t> of the separate countries</a:t>
            </a:r>
          </a:p>
          <a:p>
            <a:endParaRPr lang="en-US" sz="2400" dirty="0"/>
          </a:p>
          <a:p>
            <a:endParaRPr lang="en-US" sz="2400" dirty="0"/>
          </a:p>
          <a:p>
            <a:endParaRPr lang="en-US" sz="1600" dirty="0"/>
          </a:p>
        </p:txBody>
      </p:sp>
      <p:grpSp>
        <p:nvGrpSpPr>
          <p:cNvPr id="21" name="Group 20"/>
          <p:cNvGrpSpPr/>
          <p:nvPr/>
        </p:nvGrpSpPr>
        <p:grpSpPr>
          <a:xfrm>
            <a:off x="6172200" y="2743200"/>
            <a:ext cx="1118929" cy="674132"/>
            <a:chOff x="6400800" y="5105400"/>
            <a:chExt cx="1118929" cy="674132"/>
          </a:xfrm>
        </p:grpSpPr>
        <p:sp>
          <p:nvSpPr>
            <p:cNvPr id="3" name="Rectangle 2"/>
            <p:cNvSpPr/>
            <p:nvPr/>
          </p:nvSpPr>
          <p:spPr>
            <a:xfrm>
              <a:off x="6400800" y="5410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0" name="Rectangle 19"/>
            <p:cNvSpPr/>
            <p:nvPr/>
          </p:nvSpPr>
          <p:spPr>
            <a:xfrm>
              <a:off x="6400800" y="5105400"/>
              <a:ext cx="1118929" cy="369332"/>
            </a:xfrm>
            <a:prstGeom prst="rect">
              <a:avLst/>
            </a:prstGeom>
          </p:spPr>
          <p:txBody>
            <a:bodyPr wrap="none">
              <a:spAutoFit/>
            </a:bodyPr>
            <a:lstStyle/>
            <a:p>
              <a:pPr marL="342900" lvl="2" indent="-342900"/>
              <a:r>
                <a:rPr lang="en-US" dirty="0"/>
                <a:t>Q</a:t>
              </a:r>
              <a:r>
                <a:rPr lang="en-US" baseline="-25000" dirty="0"/>
                <a:t>C</a:t>
              </a:r>
              <a:r>
                <a:rPr lang="en-US" dirty="0"/>
                <a:t> + Q</a:t>
              </a:r>
              <a:r>
                <a:rPr lang="en-US" baseline="-25000" dirty="0"/>
                <a:t>C</a:t>
              </a:r>
              <a:r>
                <a:rPr lang="en-US" dirty="0"/>
                <a:t>*</a:t>
              </a:r>
              <a:endParaRPr lang="en-US" baseline="30000" dirty="0"/>
            </a:p>
          </p:txBody>
        </p:sp>
        <p:cxnSp>
          <p:nvCxnSpPr>
            <p:cNvPr id="6" name="Straight Connector 5"/>
            <p:cNvCxnSpPr/>
            <p:nvPr/>
          </p:nvCxnSpPr>
          <p:spPr>
            <a:xfrm>
              <a:off x="6477000" y="5486400"/>
              <a:ext cx="9906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 48"/>
          <p:cNvGrpSpPr/>
          <p:nvPr/>
        </p:nvGrpSpPr>
        <p:grpSpPr>
          <a:xfrm>
            <a:off x="5105400" y="3657600"/>
            <a:ext cx="3276600" cy="674132"/>
            <a:chOff x="2971800" y="5486400"/>
            <a:chExt cx="3276600" cy="674132"/>
          </a:xfrm>
        </p:grpSpPr>
        <p:sp>
          <p:nvSpPr>
            <p:cNvPr id="25" name="Rectangle 24"/>
            <p:cNvSpPr/>
            <p:nvPr/>
          </p:nvSpPr>
          <p:spPr>
            <a:xfrm>
              <a:off x="29718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26" name="Rectangle 25"/>
            <p:cNvSpPr/>
            <p:nvPr/>
          </p:nvSpPr>
          <p:spPr>
            <a:xfrm>
              <a:off x="2971800" y="54864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27" name="Straight Connector 26"/>
            <p:cNvCxnSpPr/>
            <p:nvPr/>
          </p:nvCxnSpPr>
          <p:spPr>
            <a:xfrm>
              <a:off x="30480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0" name="Rectangle 29"/>
            <p:cNvSpPr/>
            <p:nvPr/>
          </p:nvSpPr>
          <p:spPr>
            <a:xfrm>
              <a:off x="3962400" y="5791200"/>
              <a:ext cx="458216" cy="369332"/>
            </a:xfrm>
            <a:prstGeom prst="rect">
              <a:avLst/>
            </a:prstGeom>
          </p:spPr>
          <p:txBody>
            <a:bodyPr wrap="none">
              <a:spAutoFit/>
            </a:bodyPr>
            <a:lstStyle/>
            <a:p>
              <a:pPr marL="342900" lvl="2" indent="-342900"/>
              <a:r>
                <a:rPr lang="en-US" dirty="0"/>
                <a:t>Q</a:t>
              </a:r>
              <a:r>
                <a:rPr lang="en-US" baseline="-25000" dirty="0"/>
                <a:t>F</a:t>
              </a:r>
              <a:endParaRPr lang="en-US" baseline="30000" dirty="0"/>
            </a:p>
          </p:txBody>
        </p:sp>
        <p:sp>
          <p:nvSpPr>
            <p:cNvPr id="31" name="Rectangle 30"/>
            <p:cNvSpPr/>
            <p:nvPr/>
          </p:nvSpPr>
          <p:spPr>
            <a:xfrm>
              <a:off x="3962400" y="5486400"/>
              <a:ext cx="475348" cy="369332"/>
            </a:xfrm>
            <a:prstGeom prst="rect">
              <a:avLst/>
            </a:prstGeom>
          </p:spPr>
          <p:txBody>
            <a:bodyPr wrap="none">
              <a:spAutoFit/>
            </a:bodyPr>
            <a:lstStyle/>
            <a:p>
              <a:pPr marL="342900" lvl="2" indent="-342900"/>
              <a:r>
                <a:rPr lang="en-US" dirty="0"/>
                <a:t>Q</a:t>
              </a:r>
              <a:r>
                <a:rPr lang="en-US" baseline="-25000" dirty="0"/>
                <a:t>C</a:t>
              </a:r>
              <a:endParaRPr lang="en-US" baseline="30000" dirty="0"/>
            </a:p>
          </p:txBody>
        </p:sp>
        <p:cxnSp>
          <p:nvCxnSpPr>
            <p:cNvPr id="32" name="Straight Connector 31"/>
            <p:cNvCxnSpPr/>
            <p:nvPr/>
          </p:nvCxnSpPr>
          <p:spPr>
            <a:xfrm>
              <a:off x="4038600" y="5867400"/>
              <a:ext cx="3048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9" name="Rectangle 38"/>
            <p:cNvSpPr/>
            <p:nvPr/>
          </p:nvSpPr>
          <p:spPr>
            <a:xfrm>
              <a:off x="4648200" y="57912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40" name="Rectangle 39"/>
            <p:cNvSpPr/>
            <p:nvPr/>
          </p:nvSpPr>
          <p:spPr>
            <a:xfrm>
              <a:off x="4648200" y="5486400"/>
              <a:ext cx="1066800" cy="369332"/>
            </a:xfrm>
            <a:prstGeom prst="rect">
              <a:avLst/>
            </a:prstGeom>
          </p:spPr>
          <p:txBody>
            <a:bodyPr wrap="square">
              <a:spAutoFit/>
            </a:bodyPr>
            <a:lstStyle/>
            <a:p>
              <a:pPr marL="342900" lvl="2" indent="-342900" algn="ctr"/>
              <a:r>
                <a:rPr lang="en-US" dirty="0"/>
                <a:t>Q</a:t>
              </a:r>
              <a:r>
                <a:rPr lang="en-US" baseline="-25000" dirty="0"/>
                <a:t>F</a:t>
              </a:r>
              <a:r>
                <a:rPr lang="en-US" dirty="0"/>
                <a:t>*</a:t>
              </a:r>
              <a:endParaRPr lang="en-US" baseline="30000" dirty="0"/>
            </a:p>
          </p:txBody>
        </p:sp>
        <p:cxnSp>
          <p:nvCxnSpPr>
            <p:cNvPr id="41" name="Straight Connector 40"/>
            <p:cNvCxnSpPr/>
            <p:nvPr/>
          </p:nvCxnSpPr>
          <p:spPr>
            <a:xfrm>
              <a:off x="4724400" y="5867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3" name="Rectangle 42"/>
            <p:cNvSpPr/>
            <p:nvPr/>
          </p:nvSpPr>
          <p:spPr>
            <a:xfrm>
              <a:off x="5638800" y="5791200"/>
              <a:ext cx="548047" cy="369332"/>
            </a:xfrm>
            <a:prstGeom prst="rect">
              <a:avLst/>
            </a:prstGeom>
          </p:spPr>
          <p:txBody>
            <a:bodyPr wrap="none">
              <a:spAutoFit/>
            </a:bodyPr>
            <a:lstStyle/>
            <a:p>
              <a:pPr marL="342900" lvl="2" indent="-342900"/>
              <a:r>
                <a:rPr lang="en-US" dirty="0"/>
                <a:t>Q</a:t>
              </a:r>
              <a:r>
                <a:rPr lang="en-US" baseline="-25000" dirty="0"/>
                <a:t>F</a:t>
              </a:r>
              <a:r>
                <a:rPr lang="en-US" dirty="0"/>
                <a:t>*</a:t>
              </a:r>
              <a:endParaRPr lang="en-US" baseline="30000" dirty="0"/>
            </a:p>
          </p:txBody>
        </p:sp>
        <p:sp>
          <p:nvSpPr>
            <p:cNvPr id="44" name="Rectangle 43"/>
            <p:cNvSpPr/>
            <p:nvPr/>
          </p:nvSpPr>
          <p:spPr>
            <a:xfrm>
              <a:off x="5638800" y="5486400"/>
              <a:ext cx="609600" cy="369332"/>
            </a:xfrm>
            <a:prstGeom prst="rect">
              <a:avLst/>
            </a:prstGeom>
          </p:spPr>
          <p:txBody>
            <a:bodyPr wrap="square">
              <a:spAutoFit/>
            </a:bodyPr>
            <a:lstStyle/>
            <a:p>
              <a:pPr marL="342900" lvl="2" indent="-342900"/>
              <a:r>
                <a:rPr lang="en-US" dirty="0"/>
                <a:t>Q</a:t>
              </a:r>
              <a:r>
                <a:rPr lang="en-US" baseline="-25000" dirty="0"/>
                <a:t>C</a:t>
              </a:r>
              <a:r>
                <a:rPr lang="en-US" dirty="0"/>
                <a:t>*</a:t>
              </a:r>
              <a:endParaRPr lang="en-US" baseline="30000" dirty="0"/>
            </a:p>
          </p:txBody>
        </p:sp>
        <p:cxnSp>
          <p:nvCxnSpPr>
            <p:cNvPr id="45" name="Straight Connector 44"/>
            <p:cNvCxnSpPr/>
            <p:nvPr/>
          </p:nvCxnSpPr>
          <p:spPr>
            <a:xfrm>
              <a:off x="5715000" y="5867400"/>
              <a:ext cx="3810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3" name="Rectangle 22"/>
            <p:cNvSpPr/>
            <p:nvPr/>
          </p:nvSpPr>
          <p:spPr>
            <a:xfrm>
              <a:off x="4343400" y="5638800"/>
              <a:ext cx="364403" cy="461665"/>
            </a:xfrm>
            <a:prstGeom prst="rect">
              <a:avLst/>
            </a:prstGeom>
          </p:spPr>
          <p:txBody>
            <a:bodyPr wrap="none">
              <a:spAutoFit/>
            </a:bodyPr>
            <a:lstStyle/>
            <a:p>
              <a:r>
                <a:rPr lang="en-US" sz="2400" dirty="0"/>
                <a:t>+</a:t>
              </a:r>
            </a:p>
          </p:txBody>
        </p:sp>
      </p:grpSp>
      <p:sp>
        <p:nvSpPr>
          <p:cNvPr id="66" name="Content Placeholder 2"/>
          <p:cNvSpPr txBox="1">
            <a:spLocks/>
          </p:cNvSpPr>
          <p:nvPr/>
        </p:nvSpPr>
        <p:spPr bwMode="auto">
          <a:xfrm>
            <a:off x="4572000" y="4648200"/>
            <a:ext cx="4343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RQ</a:t>
            </a:r>
            <a:r>
              <a:rPr lang="en-US" baseline="30000" dirty="0"/>
              <a:t>W </a:t>
            </a:r>
            <a:r>
              <a:rPr lang="en-US" dirty="0"/>
              <a:t>= β</a:t>
            </a:r>
            <a:r>
              <a:rPr lang="en-US" baseline="-25000" dirty="0"/>
              <a:t>QF</a:t>
            </a:r>
            <a:r>
              <a:rPr lang="en-US" dirty="0"/>
              <a:t>RQ + (1–β</a:t>
            </a:r>
            <a:r>
              <a:rPr lang="en-US" baseline="-25000" dirty="0"/>
              <a:t>QF</a:t>
            </a:r>
            <a:r>
              <a:rPr lang="en-US" dirty="0"/>
              <a:t>)RQ*</a:t>
            </a:r>
          </a:p>
          <a:p>
            <a:pPr marL="0" lvl="2" indent="0">
              <a:buFontTx/>
              <a:buNone/>
            </a:pPr>
            <a:r>
              <a:rPr lang="en-US" sz="2000" dirty="0"/>
              <a:t>   where </a:t>
            </a:r>
          </a:p>
          <a:p>
            <a:pPr marL="0" lvl="2" indent="0">
              <a:buFontTx/>
              <a:buNone/>
            </a:pPr>
            <a:r>
              <a:rPr lang="en-US" dirty="0"/>
              <a:t>     β</a:t>
            </a:r>
            <a:r>
              <a:rPr lang="en-US" baseline="-25000" dirty="0"/>
              <a:t>QF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67" name="Group 66"/>
          <p:cNvGrpSpPr/>
          <p:nvPr/>
        </p:nvGrpSpPr>
        <p:grpSpPr>
          <a:xfrm>
            <a:off x="5791200" y="5334000"/>
            <a:ext cx="1084664" cy="674132"/>
            <a:chOff x="5943600" y="2286000"/>
            <a:chExt cx="1084664" cy="674132"/>
          </a:xfrm>
        </p:grpSpPr>
        <p:sp>
          <p:nvSpPr>
            <p:cNvPr id="68" name="Rectangle 67"/>
            <p:cNvSpPr/>
            <p:nvPr/>
          </p:nvSpPr>
          <p:spPr>
            <a:xfrm>
              <a:off x="5943600" y="2590800"/>
              <a:ext cx="1084664" cy="369332"/>
            </a:xfrm>
            <a:prstGeom prst="rect">
              <a:avLst/>
            </a:prstGeom>
          </p:spPr>
          <p:txBody>
            <a:bodyPr wrap="none">
              <a:spAutoFit/>
            </a:bodyPr>
            <a:lstStyle/>
            <a:p>
              <a:pPr marL="342900" lvl="2" indent="-342900"/>
              <a:r>
                <a:rPr lang="en-US" dirty="0"/>
                <a:t>Q</a:t>
              </a:r>
              <a:r>
                <a:rPr lang="en-US" baseline="-25000" dirty="0"/>
                <a:t>F</a:t>
              </a:r>
              <a:r>
                <a:rPr lang="en-US" dirty="0"/>
                <a:t> + Q</a:t>
              </a:r>
              <a:r>
                <a:rPr lang="en-US" baseline="-25000" dirty="0"/>
                <a:t>F</a:t>
              </a:r>
              <a:r>
                <a:rPr lang="en-US" dirty="0"/>
                <a:t>*</a:t>
              </a:r>
              <a:endParaRPr lang="en-US" baseline="30000" dirty="0"/>
            </a:p>
          </p:txBody>
        </p:sp>
        <p:sp>
          <p:nvSpPr>
            <p:cNvPr id="69" name="Rectangle 68"/>
            <p:cNvSpPr/>
            <p:nvPr/>
          </p:nvSpPr>
          <p:spPr>
            <a:xfrm>
              <a:off x="5943600" y="2286000"/>
              <a:ext cx="1066800" cy="369332"/>
            </a:xfrm>
            <a:prstGeom prst="rect">
              <a:avLst/>
            </a:prstGeom>
          </p:spPr>
          <p:txBody>
            <a:bodyPr wrap="square">
              <a:spAutoFit/>
            </a:bodyPr>
            <a:lstStyle/>
            <a:p>
              <a:pPr marL="342900" lvl="2" indent="-342900" algn="ctr"/>
              <a:r>
                <a:rPr lang="en-US" dirty="0"/>
                <a:t>Q</a:t>
              </a:r>
              <a:r>
                <a:rPr lang="en-US" baseline="-25000" dirty="0"/>
                <a:t>F</a:t>
              </a:r>
              <a:endParaRPr lang="en-US" baseline="30000" dirty="0"/>
            </a:p>
          </p:txBody>
        </p:sp>
        <p:cxnSp>
          <p:nvCxnSpPr>
            <p:cNvPr id="70" name="Straight Connector 69"/>
            <p:cNvCxnSpPr/>
            <p:nvPr/>
          </p:nvCxnSpPr>
          <p:spPr>
            <a:xfrm>
              <a:off x="6019800" y="26670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7ADCEF1-91F8-FE4C-B7E6-735DE4A0A68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8301550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5">
                                            <p:bg/>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5">
                                            <p:txEl>
                                              <p:pRg st="0" end="0"/>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5">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xEl>
                                              <p:pRg st="3" end="3"/>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5">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6"/>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6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build="p" animBg="1"/>
      <p:bldP spid="66"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Content Placeholder 2"/>
          <p:cNvSpPr>
            <a:spLocks noGrp="1"/>
          </p:cNvSpPr>
          <p:nvPr>
            <p:ph idx="1"/>
          </p:nvPr>
        </p:nvSpPr>
        <p:spPr>
          <a:xfrm>
            <a:off x="1143000" y="2209800"/>
            <a:ext cx="3962400" cy="1447798"/>
          </a:xfrm>
          <a:ln w="50800">
            <a:solidFill>
              <a:srgbClr val="008000"/>
            </a:solidFill>
          </a:ln>
        </p:spPr>
        <p:txBody>
          <a:bodyPr/>
          <a:lstStyle/>
          <a:p>
            <a:pPr marL="0" lvl="2" indent="0">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None/>
            </a:pPr>
            <a:r>
              <a:rPr lang="en-US" sz="2000" dirty="0"/>
              <a:t>   where </a:t>
            </a:r>
          </a:p>
          <a:p>
            <a:pPr marL="0" lvl="2" indent="0">
              <a:buNone/>
            </a:pPr>
            <a:r>
              <a:rPr lang="en-US" dirty="0"/>
              <a:t>     β</a:t>
            </a:r>
            <a:r>
              <a:rPr lang="en-US" baseline="-25000" dirty="0"/>
              <a:t>SF </a:t>
            </a:r>
            <a:r>
              <a:rPr lang="en-US" dirty="0"/>
              <a:t>= </a:t>
            </a:r>
          </a:p>
          <a:p>
            <a:pPr marL="342900" lvl="2" indent="-342900"/>
            <a:endParaRPr lang="en-US" dirty="0"/>
          </a:p>
          <a:p>
            <a:pPr marL="342900" lvl="2" indent="-342900"/>
            <a:endParaRPr lang="en-US" sz="2400" dirty="0"/>
          </a:p>
          <a:p>
            <a:endParaRPr lang="en-US" sz="2400" dirty="0"/>
          </a:p>
          <a:p>
            <a:endParaRPr lang="en-US" sz="1600" dirty="0"/>
          </a:p>
        </p:txBody>
      </p:sp>
      <p:sp>
        <p:nvSpPr>
          <p:cNvPr id="2" name="Title 1"/>
          <p:cNvSpPr>
            <a:spLocks noGrp="1"/>
          </p:cNvSpPr>
          <p:nvPr>
            <p:ph type="title"/>
          </p:nvPr>
        </p:nvSpPr>
        <p:spPr/>
        <p:txBody>
          <a:bodyPr/>
          <a:lstStyle/>
          <a:p>
            <a:r>
              <a:rPr lang="en-US" dirty="0"/>
              <a:t>World Relative Supply &amp; Demand</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38</a:t>
            </a:fld>
            <a:endParaRPr lang="en-US"/>
          </a:p>
        </p:txBody>
      </p:sp>
      <p:sp>
        <p:nvSpPr>
          <p:cNvPr id="17" name="Content Placeholder 2"/>
          <p:cNvSpPr txBox="1">
            <a:spLocks/>
          </p:cNvSpPr>
          <p:nvPr/>
        </p:nvSpPr>
        <p:spPr bwMode="auto">
          <a:xfrm>
            <a:off x="381000" y="1600200"/>
            <a:ext cx="3886200" cy="53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t>Thus:</a:t>
            </a:r>
          </a:p>
          <a:p>
            <a:endParaRPr lang="en-US" sz="2400" dirty="0"/>
          </a:p>
          <a:p>
            <a:endParaRPr lang="en-US" sz="2400" dirty="0"/>
          </a:p>
          <a:p>
            <a:endParaRPr lang="en-US" sz="1600" dirty="0"/>
          </a:p>
        </p:txBody>
      </p:sp>
      <p:grpSp>
        <p:nvGrpSpPr>
          <p:cNvPr id="7" name="Group 6"/>
          <p:cNvGrpSpPr/>
          <p:nvPr/>
        </p:nvGrpSpPr>
        <p:grpSpPr>
          <a:xfrm>
            <a:off x="2438400" y="2895600"/>
            <a:ext cx="1066800" cy="674132"/>
            <a:chOff x="2438400" y="2895600"/>
            <a:chExt cx="1066800" cy="674132"/>
          </a:xfrm>
        </p:grpSpPr>
        <p:sp>
          <p:nvSpPr>
            <p:cNvPr id="51" name="Rectangle 50"/>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52" name="Rectangle 51"/>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53" name="Straight Connector 52"/>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29" name="Content Placeholder 2"/>
          <p:cNvSpPr txBox="1">
            <a:spLocks/>
          </p:cNvSpPr>
          <p:nvPr/>
        </p:nvSpPr>
        <p:spPr bwMode="auto">
          <a:xfrm>
            <a:off x="1143000" y="4038600"/>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RD</a:t>
            </a:r>
            <a:r>
              <a:rPr lang="en-US" baseline="30000" dirty="0"/>
              <a:t>W </a:t>
            </a:r>
            <a:r>
              <a:rPr lang="en-US" dirty="0"/>
              <a:t>= β</a:t>
            </a:r>
            <a:r>
              <a:rPr lang="en-US" baseline="-25000" dirty="0"/>
              <a:t>DF</a:t>
            </a:r>
            <a:r>
              <a:rPr lang="en-US" dirty="0"/>
              <a:t>RD + (1–β</a:t>
            </a:r>
            <a:r>
              <a:rPr lang="en-US" baseline="-25000" dirty="0"/>
              <a:t>DF</a:t>
            </a:r>
            <a:r>
              <a:rPr lang="en-US" dirty="0"/>
              <a:t>)RD*</a:t>
            </a:r>
          </a:p>
          <a:p>
            <a:pPr marL="0" lvl="2" indent="0">
              <a:buFontTx/>
              <a:buNone/>
            </a:pPr>
            <a:r>
              <a:rPr lang="en-US" sz="2000" dirty="0"/>
              <a:t>   where </a:t>
            </a:r>
          </a:p>
          <a:p>
            <a:pPr marL="0" lvl="2" indent="0">
              <a:buFontTx/>
              <a:buNone/>
            </a:pPr>
            <a:r>
              <a:rPr lang="en-US" dirty="0"/>
              <a:t>     β</a:t>
            </a:r>
            <a:r>
              <a:rPr lang="en-US" baseline="-25000" dirty="0"/>
              <a:t>DF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8" name="Group 7"/>
          <p:cNvGrpSpPr/>
          <p:nvPr/>
        </p:nvGrpSpPr>
        <p:grpSpPr>
          <a:xfrm>
            <a:off x="2362200" y="4724400"/>
            <a:ext cx="1066800" cy="674132"/>
            <a:chOff x="2362200" y="4724400"/>
            <a:chExt cx="1066800" cy="674132"/>
          </a:xfrm>
        </p:grpSpPr>
        <p:sp>
          <p:nvSpPr>
            <p:cNvPr id="33" name="Rectangle 32"/>
            <p:cNvSpPr/>
            <p:nvPr/>
          </p:nvSpPr>
          <p:spPr>
            <a:xfrm>
              <a:off x="2362200" y="5029200"/>
              <a:ext cx="1058966" cy="369332"/>
            </a:xfrm>
            <a:prstGeom prst="rect">
              <a:avLst/>
            </a:prstGeom>
          </p:spPr>
          <p:txBody>
            <a:bodyPr wrap="none">
              <a:spAutoFit/>
            </a:bodyPr>
            <a:lstStyle/>
            <a:p>
              <a:pPr marL="342900" lvl="2" indent="-342900"/>
              <a:r>
                <a:rPr lang="en-US" dirty="0"/>
                <a:t>D</a:t>
              </a:r>
              <a:r>
                <a:rPr lang="en-US" baseline="-25000" dirty="0"/>
                <a:t>F</a:t>
              </a:r>
              <a:r>
                <a:rPr lang="en-US" dirty="0"/>
                <a:t> + D</a:t>
              </a:r>
              <a:r>
                <a:rPr lang="en-US" baseline="-25000" dirty="0"/>
                <a:t>F</a:t>
              </a:r>
              <a:r>
                <a:rPr lang="en-US" dirty="0"/>
                <a:t>*</a:t>
              </a:r>
              <a:endParaRPr lang="en-US" baseline="30000" dirty="0"/>
            </a:p>
          </p:txBody>
        </p:sp>
        <p:sp>
          <p:nvSpPr>
            <p:cNvPr id="34" name="Rectangle 33"/>
            <p:cNvSpPr/>
            <p:nvPr/>
          </p:nvSpPr>
          <p:spPr>
            <a:xfrm>
              <a:off x="2362200" y="4724400"/>
              <a:ext cx="1066800" cy="369332"/>
            </a:xfrm>
            <a:prstGeom prst="rect">
              <a:avLst/>
            </a:prstGeom>
          </p:spPr>
          <p:txBody>
            <a:bodyPr wrap="square">
              <a:spAutoFit/>
            </a:bodyPr>
            <a:lstStyle/>
            <a:p>
              <a:pPr marL="342900" lvl="2" indent="-342900" algn="ctr"/>
              <a:r>
                <a:rPr lang="en-US" dirty="0"/>
                <a:t>D</a:t>
              </a:r>
              <a:r>
                <a:rPr lang="en-US" baseline="-25000" dirty="0"/>
                <a:t>F</a:t>
              </a:r>
              <a:endParaRPr lang="en-US" baseline="30000" dirty="0"/>
            </a:p>
          </p:txBody>
        </p:sp>
        <p:cxnSp>
          <p:nvCxnSpPr>
            <p:cNvPr id="36" name="Straight Connector 35"/>
            <p:cNvCxnSpPr/>
            <p:nvPr/>
          </p:nvCxnSpPr>
          <p:spPr>
            <a:xfrm>
              <a:off x="2438400" y="51054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3" name="Footer Placeholder 2">
            <a:extLst>
              <a:ext uri="{FF2B5EF4-FFF2-40B4-BE49-F238E27FC236}">
                <a16:creationId xmlns:a16="http://schemas.microsoft.com/office/drawing/2014/main" id="{710559BC-8482-FC43-A3C7-E1730C8120F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53566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Supply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39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666998"/>
          </a:xfrm>
          <a:ln>
            <a:solidFill>
              <a:srgbClr val="000000"/>
            </a:solidFill>
          </a:ln>
        </p:spPr>
        <p:txBody>
          <a:bodyPr/>
          <a:lstStyle/>
          <a:p>
            <a:r>
              <a:rPr lang="en-US" sz="2400" dirty="0"/>
              <a:t>World relative supply is a weighted average; thus lies between the domestic and foreign relative supplies</a:t>
            </a:r>
          </a:p>
          <a:p>
            <a:r>
              <a:rPr lang="en-US" sz="2000" dirty="0"/>
              <a:t>(Strictly speaking, these should not be parallel)</a:t>
            </a:r>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8288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20574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sp>
        <p:nvSpPr>
          <p:cNvPr id="30" name="Content Placeholder 2"/>
          <p:cNvSpPr txBox="1">
            <a:spLocks/>
          </p:cNvSpPr>
          <p:nvPr/>
        </p:nvSpPr>
        <p:spPr bwMode="auto">
          <a:xfrm>
            <a:off x="4800600" y="4419600"/>
            <a:ext cx="3886200" cy="2133598"/>
          </a:xfrm>
          <a:prstGeom prst="rect">
            <a:avLst/>
          </a:prstGeom>
          <a:noFill/>
          <a:ln w="9525">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342900" lvl="2" indent="-342900"/>
            <a:r>
              <a:rPr lang="en-US" dirty="0">
                <a:solidFill>
                  <a:srgbClr val="008000"/>
                </a:solidFill>
              </a:rPr>
              <a:t>The larger is the home share of supply, </a:t>
            </a:r>
          </a:p>
          <a:p>
            <a:pPr marL="0" lvl="2" indent="0">
              <a:buFontTx/>
              <a:buNone/>
            </a:pPr>
            <a:r>
              <a:rPr lang="en-US" dirty="0">
                <a:solidFill>
                  <a:srgbClr val="008000"/>
                </a:solidFill>
              </a:rPr>
              <a:t>	β</a:t>
            </a:r>
            <a:r>
              <a:rPr lang="en-US" baseline="-25000" dirty="0">
                <a:solidFill>
                  <a:srgbClr val="008000"/>
                </a:solidFill>
              </a:rPr>
              <a:t>SF </a:t>
            </a:r>
            <a:r>
              <a:rPr lang="en-US" dirty="0">
                <a:solidFill>
                  <a:srgbClr val="008000"/>
                </a:solidFill>
              </a:rPr>
              <a:t>= </a:t>
            </a:r>
          </a:p>
          <a:p>
            <a:pPr marL="0" lvl="2" indent="0">
              <a:buFontTx/>
              <a:buNone/>
            </a:pPr>
            <a:r>
              <a:rPr lang="en-US" dirty="0">
                <a:solidFill>
                  <a:srgbClr val="008000"/>
                </a:solidFill>
              </a:rPr>
              <a:t>    the closer this will be to          	RS</a:t>
            </a:r>
          </a:p>
          <a:p>
            <a:endParaRPr lang="en-US" sz="2400" dirty="0">
              <a:solidFill>
                <a:srgbClr val="008000"/>
              </a:solidFill>
            </a:endParaRPr>
          </a:p>
          <a:p>
            <a:endParaRPr lang="en-US" sz="1600" dirty="0">
              <a:solidFill>
                <a:srgbClr val="008000"/>
              </a:solidFill>
            </a:endParaRPr>
          </a:p>
        </p:txBody>
      </p:sp>
      <p:grpSp>
        <p:nvGrpSpPr>
          <p:cNvPr id="11" name="Group 10"/>
          <p:cNvGrpSpPr/>
          <p:nvPr/>
        </p:nvGrpSpPr>
        <p:grpSpPr>
          <a:xfrm>
            <a:off x="6477000" y="5105400"/>
            <a:ext cx="1066800" cy="674132"/>
            <a:chOff x="6477000" y="5105400"/>
            <a:chExt cx="1066800" cy="674132"/>
          </a:xfrm>
        </p:grpSpPr>
        <p:sp>
          <p:nvSpPr>
            <p:cNvPr id="37" name="Rectangle 36"/>
            <p:cNvSpPr/>
            <p:nvPr/>
          </p:nvSpPr>
          <p:spPr>
            <a:xfrm>
              <a:off x="6477000" y="5410200"/>
              <a:ext cx="1033494" cy="369332"/>
            </a:xfrm>
            <a:prstGeom prst="rect">
              <a:avLst/>
            </a:prstGeom>
          </p:spPr>
          <p:txBody>
            <a:bodyPr wrap="none">
              <a:spAutoFit/>
            </a:bodyPr>
            <a:lstStyle/>
            <a:p>
              <a:pPr marL="342900" lvl="2" indent="-342900"/>
              <a:r>
                <a:rPr lang="en-US" dirty="0">
                  <a:solidFill>
                    <a:srgbClr val="008000"/>
                  </a:solidFill>
                </a:rPr>
                <a:t>S</a:t>
              </a:r>
              <a:r>
                <a:rPr lang="en-US" baseline="-25000" dirty="0">
                  <a:solidFill>
                    <a:srgbClr val="008000"/>
                  </a:solidFill>
                </a:rPr>
                <a:t>F</a:t>
              </a:r>
              <a:r>
                <a:rPr lang="en-US" dirty="0">
                  <a:solidFill>
                    <a:srgbClr val="008000"/>
                  </a:solidFill>
                </a:rPr>
                <a:t> + S</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38" name="Rectangle 37"/>
            <p:cNvSpPr/>
            <p:nvPr/>
          </p:nvSpPr>
          <p:spPr>
            <a:xfrm>
              <a:off x="6477000" y="5105400"/>
              <a:ext cx="1066800" cy="369332"/>
            </a:xfrm>
            <a:prstGeom prst="rect">
              <a:avLst/>
            </a:prstGeom>
          </p:spPr>
          <p:txBody>
            <a:bodyPr wrap="square">
              <a:spAutoFit/>
            </a:bodyPr>
            <a:lstStyle/>
            <a:p>
              <a:pPr marL="342900" lvl="2" indent="-342900" algn="ctr"/>
              <a:r>
                <a:rPr lang="en-US" dirty="0">
                  <a:solidFill>
                    <a:srgbClr val="008000"/>
                  </a:solidFill>
                </a:rPr>
                <a:t>S</a:t>
              </a:r>
              <a:r>
                <a:rPr lang="en-US" baseline="-25000" dirty="0">
                  <a:solidFill>
                    <a:srgbClr val="008000"/>
                  </a:solidFill>
                </a:rPr>
                <a:t>F</a:t>
              </a:r>
              <a:endParaRPr lang="en-US" baseline="30000" dirty="0">
                <a:solidFill>
                  <a:srgbClr val="008000"/>
                </a:solidFill>
              </a:endParaRPr>
            </a:p>
          </p:txBody>
        </p:sp>
        <p:cxnSp>
          <p:nvCxnSpPr>
            <p:cNvPr id="39" name="Straight Connector 38"/>
            <p:cNvCxnSpPr/>
            <p:nvPr/>
          </p:nvCxnSpPr>
          <p:spPr>
            <a:xfrm>
              <a:off x="6553200" y="5486400"/>
              <a:ext cx="914400" cy="0"/>
            </a:xfrm>
            <a:prstGeom prst="line">
              <a:avLst/>
            </a:prstGeom>
            <a:ln>
              <a:solidFill>
                <a:srgbClr val="008000"/>
              </a:solidFill>
            </a:ln>
            <a:effectLst/>
          </p:spPr>
          <p:style>
            <a:lnRef idx="2">
              <a:schemeClr val="accent1"/>
            </a:lnRef>
            <a:fillRef idx="0">
              <a:schemeClr val="accent1"/>
            </a:fillRef>
            <a:effectRef idx="1">
              <a:schemeClr val="accent1"/>
            </a:effectRef>
            <a:fontRef idx="minor">
              <a:schemeClr val="tx1"/>
            </a:fontRef>
          </p:style>
        </p:cxnSp>
      </p:grpSp>
      <p:cxnSp>
        <p:nvCxnSpPr>
          <p:cNvPr id="40" name="Straight Connector 39"/>
          <p:cNvCxnSpPr/>
          <p:nvPr/>
        </p:nvCxnSpPr>
        <p:spPr>
          <a:xfrm>
            <a:off x="2362200" y="3886200"/>
            <a:ext cx="609600" cy="0"/>
          </a:xfrm>
          <a:prstGeom prst="line">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2667000" y="3505200"/>
            <a:ext cx="533400" cy="369332"/>
          </a:xfrm>
          <a:prstGeom prst="rect">
            <a:avLst/>
          </a:prstGeom>
          <a:noFill/>
        </p:spPr>
        <p:txBody>
          <a:bodyPr wrap="square" rtlCol="0">
            <a:spAutoFit/>
          </a:bodyPr>
          <a:lstStyle/>
          <a:p>
            <a:r>
              <a:rPr lang="en-US" dirty="0">
                <a:solidFill>
                  <a:srgbClr val="008000"/>
                </a:solidFill>
              </a:rPr>
              <a:t>β</a:t>
            </a:r>
            <a:r>
              <a:rPr lang="en-US" baseline="-25000" dirty="0">
                <a:solidFill>
                  <a:srgbClr val="008000"/>
                </a:solidFill>
              </a:rPr>
              <a:t>SF</a:t>
            </a:r>
            <a:endParaRPr lang="en-US" dirty="0">
              <a:solidFill>
                <a:srgbClr val="008000"/>
              </a:solidFill>
            </a:endParaRPr>
          </a:p>
        </p:txBody>
      </p:sp>
      <p:cxnSp>
        <p:nvCxnSpPr>
          <p:cNvPr id="25" name="Straight Connector 24"/>
          <p:cNvCxnSpPr/>
          <p:nvPr/>
        </p:nvCxnSpPr>
        <p:spPr>
          <a:xfrm flipV="1">
            <a:off x="2057400" y="25908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26" name="Rectangle 25"/>
          <p:cNvSpPr/>
          <p:nvPr/>
        </p:nvSpPr>
        <p:spPr>
          <a:xfrm>
            <a:off x="4038600" y="2286000"/>
            <a:ext cx="702436"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a:t>
            </a:r>
            <a:r>
              <a:rPr lang="en-US" dirty="0"/>
              <a:t>’</a:t>
            </a:r>
          </a:p>
        </p:txBody>
      </p:sp>
      <p:sp>
        <p:nvSpPr>
          <p:cNvPr id="3" name="Footer Placeholder 2">
            <a:extLst>
              <a:ext uri="{FF2B5EF4-FFF2-40B4-BE49-F238E27FC236}">
                <a16:creationId xmlns:a16="http://schemas.microsoft.com/office/drawing/2014/main" id="{F4E79C37-6927-1046-AAB0-F10F00CC5A9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877700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6" grpId="0"/>
      <p:bldP spid="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Standard Model</a:t>
            </a:r>
          </a:p>
        </p:txBody>
      </p:sp>
      <p:sp>
        <p:nvSpPr>
          <p:cNvPr id="3" name="Content Placeholder 2"/>
          <p:cNvSpPr>
            <a:spLocks noGrp="1"/>
          </p:cNvSpPr>
          <p:nvPr>
            <p:ph idx="1"/>
          </p:nvPr>
        </p:nvSpPr>
        <p:spPr/>
        <p:txBody>
          <a:bodyPr/>
          <a:lstStyle/>
          <a:p>
            <a:r>
              <a:rPr lang="en-US" dirty="0"/>
              <a:t>Also assumes (as before)</a:t>
            </a:r>
          </a:p>
          <a:p>
            <a:pPr lvl="1"/>
            <a:r>
              <a:rPr lang="en-US" dirty="0"/>
              <a:t>Homogeneous products</a:t>
            </a:r>
          </a:p>
          <a:p>
            <a:pPr lvl="1"/>
            <a:r>
              <a:rPr lang="en-US" dirty="0"/>
              <a:t>Perfect competition</a:t>
            </a:r>
          </a:p>
          <a:p>
            <a:pPr lvl="1"/>
            <a:r>
              <a:rPr lang="en-US" dirty="0"/>
              <a:t>No distortions (externalities, etc.)</a:t>
            </a:r>
          </a:p>
          <a:p>
            <a:pPr lvl="1"/>
            <a:r>
              <a:rPr lang="en-US" dirty="0"/>
              <a:t>Zero costs of trade (transport, etc.) except when we add tariffs</a:t>
            </a:r>
          </a:p>
          <a:p>
            <a:r>
              <a:rPr lang="en-US" dirty="0"/>
              <a:t>Also (and </a:t>
            </a:r>
            <a:r>
              <a:rPr lang="en-US" u="sng" dirty="0"/>
              <a:t>not</a:t>
            </a:r>
            <a:r>
              <a:rPr lang="en-US" dirty="0"/>
              <a:t> as before)</a:t>
            </a:r>
          </a:p>
          <a:p>
            <a:pPr lvl="1"/>
            <a:r>
              <a:rPr lang="en-US"/>
              <a:t>Balanced trade</a:t>
            </a:r>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a:t>
            </a:fld>
            <a:endParaRPr lang="en-US"/>
          </a:p>
        </p:txBody>
      </p:sp>
      <p:sp>
        <p:nvSpPr>
          <p:cNvPr id="4" name="Footer Placeholder 3">
            <a:extLst>
              <a:ext uri="{FF2B5EF4-FFF2-40B4-BE49-F238E27FC236}">
                <a16:creationId xmlns:a16="http://schemas.microsoft.com/office/drawing/2014/main" id="{45CD3B10-762C-8349-A374-8C0DC2F02FB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0596234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World Relative Demand</a:t>
            </a:r>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2438398"/>
          </a:xfrm>
          <a:ln>
            <a:solidFill>
              <a:srgbClr val="000000"/>
            </a:solidFill>
          </a:ln>
        </p:spPr>
        <p:txBody>
          <a:bodyPr/>
          <a:lstStyle/>
          <a:p>
            <a:r>
              <a:rPr lang="en-US" sz="2400" dirty="0"/>
              <a:t>Because of homotheticity, RD is the same in both countries.</a:t>
            </a:r>
          </a:p>
          <a:p>
            <a:r>
              <a:rPr lang="en-US" sz="2400" dirty="0"/>
              <a:t>So world relative demand is the same as well.</a:t>
            </a:r>
            <a:endParaRPr lang="en-US" sz="2000" dirty="0"/>
          </a:p>
          <a:p>
            <a:endParaRPr lang="en-US" sz="2400" dirty="0"/>
          </a:p>
          <a:p>
            <a:endParaRPr lang="en-US" sz="1600" dirty="0"/>
          </a:p>
        </p:txBody>
      </p:sp>
      <p:sp>
        <p:nvSpPr>
          <p:cNvPr id="32" name="TextBox 31"/>
          <p:cNvSpPr txBox="1"/>
          <p:nvPr/>
        </p:nvSpPr>
        <p:spPr>
          <a:xfrm>
            <a:off x="34290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2667000" y="2895600"/>
            <a:ext cx="1689548" cy="369332"/>
          </a:xfrm>
          <a:prstGeom prst="rect">
            <a:avLst/>
          </a:prstGeom>
        </p:spPr>
        <p:txBody>
          <a:bodyPr wrap="none">
            <a:spAutoFit/>
          </a:bodyPr>
          <a:lstStyle/>
          <a:p>
            <a:r>
              <a:rPr lang="en-US" dirty="0"/>
              <a:t>RD</a:t>
            </a:r>
            <a:r>
              <a:rPr lang="en-US" baseline="30000" dirty="0"/>
              <a:t>W</a:t>
            </a:r>
            <a:r>
              <a:rPr lang="en-US" dirty="0"/>
              <a:t>=RD=RD*</a:t>
            </a:r>
          </a:p>
        </p:txBody>
      </p:sp>
      <p:sp>
        <p:nvSpPr>
          <p:cNvPr id="3" name="Footer Placeholder 2">
            <a:extLst>
              <a:ext uri="{FF2B5EF4-FFF2-40B4-BE49-F238E27FC236}">
                <a16:creationId xmlns:a16="http://schemas.microsoft.com/office/drawing/2014/main" id="{39758A9A-3DEE-AC40-95E2-CE498B6CBE12}"/>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4" name="Slide Number Placeholder 3">
            <a:extLst>
              <a:ext uri="{FF2B5EF4-FFF2-40B4-BE49-F238E27FC236}">
                <a16:creationId xmlns:a16="http://schemas.microsoft.com/office/drawing/2014/main" id="{CED957AB-286D-2446-936B-BA39C19617A3}"/>
              </a:ext>
            </a:extLst>
          </p:cNvPr>
          <p:cNvSpPr>
            <a:spLocks noGrp="1"/>
          </p:cNvSpPr>
          <p:nvPr>
            <p:ph type="sldNum" sz="quarter" idx="12"/>
          </p:nvPr>
        </p:nvSpPr>
        <p:spPr/>
        <p:txBody>
          <a:bodyPr/>
          <a:lstStyle/>
          <a:p>
            <a:pPr>
              <a:defRPr/>
            </a:pPr>
            <a:fld id="{659DFB22-C7E9-9E4B-8431-4E4E88AD005A}" type="slidenum">
              <a:rPr lang="en-US" smtClean="0"/>
              <a:pPr>
                <a:defRPr/>
              </a:pPr>
              <a:t>40</a:t>
            </a:fld>
            <a:endParaRPr lang="en-US"/>
          </a:p>
        </p:txBody>
      </p:sp>
    </p:spTree>
    <p:extLst>
      <p:ext uri="{BB962C8B-B14F-4D97-AF65-F5344CB8AC3E}">
        <p14:creationId xmlns:p14="http://schemas.microsoft.com/office/powerpoint/2010/main" val="257267792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5" name="Content Placeholder 2"/>
          <p:cNvSpPr>
            <a:spLocks noGrp="1"/>
          </p:cNvSpPr>
          <p:nvPr>
            <p:ph idx="1"/>
          </p:nvPr>
        </p:nvSpPr>
        <p:spPr>
          <a:xfrm>
            <a:off x="4800600" y="1600202"/>
            <a:ext cx="3886200" cy="1981198"/>
          </a:xfrm>
          <a:ln>
            <a:solidFill>
              <a:srgbClr val="000000"/>
            </a:solidFill>
          </a:ln>
        </p:spPr>
        <p:txBody>
          <a:bodyPr/>
          <a:lstStyle/>
          <a:p>
            <a:r>
              <a:rPr lang="en-US" sz="2400" dirty="0"/>
              <a:t>Int’l market equilibrium is the relative price that equates world relative supply to world relative demand.</a:t>
            </a:r>
            <a:endParaRPr lang="en-US" sz="2000" dirty="0"/>
          </a:p>
          <a:p>
            <a:endParaRPr lang="en-US" sz="2400"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14600" y="5181600"/>
            <a:ext cx="6858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3962400"/>
            <a:ext cx="3886200" cy="1981198"/>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As drawn, the home country is assumed to be the larger relative supplier of good C, so home exports C.</a:t>
            </a:r>
          </a:p>
          <a:p>
            <a:endParaRPr lang="en-US" sz="2400" dirty="0"/>
          </a:p>
        </p:txBody>
      </p:sp>
      <p:sp>
        <p:nvSpPr>
          <p:cNvPr id="30" name="Rectangle 2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BDC15C9-3130-3D48-8D7D-F23F13B55A6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024683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650576" cy="369332"/>
          </a:xfrm>
          <a:prstGeom prst="rect">
            <a:avLst/>
          </a:prstGeom>
        </p:spPr>
        <p:txBody>
          <a:bodyPr wrap="none">
            <a:spAutoFit/>
          </a:bodyPr>
          <a:lstStyle/>
          <a:p>
            <a:r>
              <a:rPr lang="en-US" dirty="0"/>
              <a:t>RS</a:t>
            </a:r>
            <a:r>
              <a:rPr lang="en-US" baseline="30000" dirty="0"/>
              <a:t>W</a:t>
            </a:r>
            <a:endParaRPr lang="en-US" dirty="0"/>
          </a:p>
        </p:txBody>
      </p:sp>
      <p:cxnSp>
        <p:nvCxnSpPr>
          <p:cNvPr id="21" name="Straight Connector 20"/>
          <p:cNvCxnSpPr/>
          <p:nvPr/>
        </p:nvCxnSpPr>
        <p:spPr>
          <a:xfrm flipV="1">
            <a:off x="2133600" y="27432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267200" y="2514600"/>
            <a:ext cx="505329" cy="369332"/>
          </a:xfrm>
          <a:prstGeom prst="rect">
            <a:avLst/>
          </a:prstGeom>
        </p:spPr>
        <p:txBody>
          <a:bodyPr wrap="none">
            <a:spAutoFit/>
          </a:bodyPr>
          <a:lstStyle/>
          <a:p>
            <a:r>
              <a:rPr lang="en-US" dirty="0"/>
              <a:t>RS</a:t>
            </a:r>
          </a:p>
        </p:txBody>
      </p:sp>
      <p:cxnSp>
        <p:nvCxnSpPr>
          <p:cNvPr id="23" name="Straight Connector 22"/>
          <p:cNvCxnSpPr/>
          <p:nvPr/>
        </p:nvCxnSpPr>
        <p:spPr>
          <a:xfrm flipV="1">
            <a:off x="1600200" y="19050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733800" y="16764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800" y="5181600"/>
            <a:ext cx="6096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4800600" y="1524000"/>
            <a:ext cx="3886200" cy="1600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The next slide shows production, consumption, and trade in this equilibrium</a:t>
            </a:r>
            <a:endParaRPr lang="en-US" sz="2000" dirty="0"/>
          </a:p>
          <a:p>
            <a:endParaRPr lang="en-US" sz="2400" dirty="0"/>
          </a:p>
        </p:txBody>
      </p:sp>
      <p:sp>
        <p:nvSpPr>
          <p:cNvPr id="20" name="Rectangle 19"/>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B2B7332B-7B37-7F46-88F3-FDCFB7B988C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2792286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Market Equilibrium</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43</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0" name="Straight Connector 39"/>
          <p:cNvCxnSpPr/>
          <p:nvPr/>
        </p:nvCxnSpPr>
        <p:spPr>
          <a:xfrm flipH="1">
            <a:off x="4495800" y="5181600"/>
            <a:ext cx="7620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581400"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3" name="Footer Placeholder 2">
            <a:extLst>
              <a:ext uri="{FF2B5EF4-FFF2-40B4-BE49-F238E27FC236}">
                <a16:creationId xmlns:a16="http://schemas.microsoft.com/office/drawing/2014/main" id="{EED878F5-EEAF-7C41-A3DE-ED05CA23E485}"/>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643083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International Trade</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369332"/>
          </a:xfrm>
          <a:prstGeom prst="rect">
            <a:avLst/>
          </a:prstGeom>
          <a:noFill/>
        </p:spPr>
        <p:txBody>
          <a:bodyPr wrap="square" rtlCol="0">
            <a:spAutoFit/>
          </a:bodyPr>
          <a:lstStyle/>
          <a:p>
            <a:pPr marL="0" lvl="2"/>
            <a:r>
              <a:rPr lang="en-US" dirty="0"/>
              <a:t>Q</a:t>
            </a:r>
            <a:r>
              <a:rPr lang="en-US" baseline="-25000" dirty="0"/>
              <a:t>C</a:t>
            </a:r>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657600"/>
            <a:ext cx="2743201" cy="1511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1" name="Straight Connector 10"/>
          <p:cNvCxnSpPr/>
          <p:nvPr/>
        </p:nvCxnSpPr>
        <p:spPr>
          <a:xfrm flipV="1">
            <a:off x="50292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V="1">
            <a:off x="50292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7924801" y="5156199"/>
            <a:ext cx="685800" cy="369332"/>
          </a:xfrm>
          <a:prstGeom prst="rect">
            <a:avLst/>
          </a:prstGeom>
          <a:noFill/>
        </p:spPr>
        <p:txBody>
          <a:bodyPr wrap="square" rtlCol="0">
            <a:spAutoFit/>
          </a:bodyPr>
          <a:lstStyle/>
          <a:p>
            <a:pPr marL="0" lvl="2"/>
            <a:r>
              <a:rPr lang="en-US" dirty="0"/>
              <a:t>Q</a:t>
            </a:r>
            <a:r>
              <a:rPr lang="en-US" baseline="-25000" dirty="0"/>
              <a:t>C</a:t>
            </a:r>
            <a:r>
              <a:rPr lang="en-US" dirty="0"/>
              <a:t>*</a:t>
            </a:r>
          </a:p>
        </p:txBody>
      </p:sp>
      <p:sp>
        <p:nvSpPr>
          <p:cNvPr id="14" name="TextBox 13"/>
          <p:cNvSpPr txBox="1"/>
          <p:nvPr/>
        </p:nvSpPr>
        <p:spPr>
          <a:xfrm>
            <a:off x="4521201" y="1574799"/>
            <a:ext cx="685800" cy="646331"/>
          </a:xfrm>
          <a:prstGeom prst="rect">
            <a:avLst/>
          </a:prstGeom>
          <a:noFill/>
        </p:spPr>
        <p:txBody>
          <a:bodyPr wrap="square" rtlCol="0">
            <a:spAutoFit/>
          </a:bodyPr>
          <a:lstStyle/>
          <a:p>
            <a:pPr marL="0" lvl="2"/>
            <a:r>
              <a:rPr lang="en-US" dirty="0"/>
              <a:t>Q</a:t>
            </a:r>
            <a:r>
              <a:rPr lang="en-US" baseline="-25000" dirty="0"/>
              <a:t>F</a:t>
            </a:r>
            <a:r>
              <a:rPr lang="en-US" dirty="0"/>
              <a:t>*</a:t>
            </a:r>
          </a:p>
          <a:p>
            <a:endParaRPr lang="en-US" dirty="0"/>
          </a:p>
        </p:txBody>
      </p:sp>
      <p:sp>
        <p:nvSpPr>
          <p:cNvPr id="15" name="Freeform 14"/>
          <p:cNvSpPr/>
          <p:nvPr/>
        </p:nvSpPr>
        <p:spPr>
          <a:xfrm rot="5400000" flipH="1">
            <a:off x="4575174" y="2816225"/>
            <a:ext cx="2813051" cy="19050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602932 w 2146300"/>
              <a:gd name="connsiteY1" fmla="*/ 968262 h 2489200"/>
              <a:gd name="connsiteX2" fmla="*/ 2146300 w 2146300"/>
              <a:gd name="connsiteY2" fmla="*/ 2489200 h 2489200"/>
              <a:gd name="connsiteX3" fmla="*/ 2146300 w 2146300"/>
              <a:gd name="connsiteY3" fmla="*/ 2489200 h 2489200"/>
              <a:gd name="connsiteX0" fmla="*/ 0 w 2146300"/>
              <a:gd name="connsiteY0" fmla="*/ 0 h 2263375"/>
              <a:gd name="connsiteX1" fmla="*/ 1602932 w 2146300"/>
              <a:gd name="connsiteY1" fmla="*/ 742437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 name="connsiteX0" fmla="*/ 0 w 2146300"/>
              <a:gd name="connsiteY0" fmla="*/ 0 h 2263375"/>
              <a:gd name="connsiteX1" fmla="*/ 1574808 w 2146300"/>
              <a:gd name="connsiteY1" fmla="*/ 906673 h 2263375"/>
              <a:gd name="connsiteX2" fmla="*/ 2146300 w 2146300"/>
              <a:gd name="connsiteY2" fmla="*/ 2263375 h 2263375"/>
              <a:gd name="connsiteX3" fmla="*/ 2146300 w 2146300"/>
              <a:gd name="connsiteY3" fmla="*/ 2263375 h 2263375"/>
            </a:gdLst>
            <a:ahLst/>
            <a:cxnLst>
              <a:cxn ang="0">
                <a:pos x="connsiteX0" y="connsiteY0"/>
              </a:cxn>
              <a:cxn ang="0">
                <a:pos x="connsiteX1" y="connsiteY1"/>
              </a:cxn>
              <a:cxn ang="0">
                <a:pos x="connsiteX2" y="connsiteY2"/>
              </a:cxn>
              <a:cxn ang="0">
                <a:pos x="connsiteX3" y="connsiteY3"/>
              </a:cxn>
            </a:cxnLst>
            <a:rect l="l" t="t" r="r" b="b"/>
            <a:pathLst>
              <a:path w="2146300" h="2263375">
                <a:moveTo>
                  <a:pt x="0" y="0"/>
                </a:moveTo>
                <a:cubicBezTo>
                  <a:pt x="494241" y="86578"/>
                  <a:pt x="1217091" y="529444"/>
                  <a:pt x="1574808" y="906673"/>
                </a:cubicBezTo>
                <a:cubicBezTo>
                  <a:pt x="1932525" y="1283902"/>
                  <a:pt x="2065114" y="1811434"/>
                  <a:pt x="2146300" y="2263375"/>
                </a:cubicBezTo>
                <a:lnTo>
                  <a:pt x="2146300" y="2263375"/>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6" name="Straight Connector 15"/>
          <p:cNvCxnSpPr/>
          <p:nvPr/>
        </p:nvCxnSpPr>
        <p:spPr>
          <a:xfrm>
            <a:off x="1600200" y="20574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Oval 17"/>
          <p:cNvSpPr/>
          <p:nvPr/>
        </p:nvSpPr>
        <p:spPr>
          <a:xfrm>
            <a:off x="3876675" y="459422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Oval 19"/>
          <p:cNvSpPr/>
          <p:nvPr/>
        </p:nvSpPr>
        <p:spPr>
          <a:xfrm>
            <a:off x="5943600" y="28194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23" name="Straight Connector 22"/>
          <p:cNvCxnSpPr>
            <a:endCxn id="20" idx="2"/>
          </p:cNvCxnSpPr>
          <p:nvPr/>
        </p:nvCxnSpPr>
        <p:spPr>
          <a:xfrm flipV="1">
            <a:off x="5032375" y="2857500"/>
            <a:ext cx="911225" cy="6351"/>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5181600" y="1981200"/>
            <a:ext cx="2667000" cy="2971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V="1">
            <a:off x="5981700" y="2889250"/>
            <a:ext cx="0" cy="22098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flipV="1">
            <a:off x="1444625" y="4638676"/>
            <a:ext cx="2470150" cy="1904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6" name="Straight Connector 55"/>
          <p:cNvCxnSpPr>
            <a:endCxn id="59" idx="1"/>
          </p:cNvCxnSpPr>
          <p:nvPr/>
        </p:nvCxnSpPr>
        <p:spPr>
          <a:xfrm flipH="1" flipV="1">
            <a:off x="3120118" y="3731781"/>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58" name="Oval 57"/>
          <p:cNvSpPr/>
          <p:nvPr/>
        </p:nvSpPr>
        <p:spPr>
          <a:xfrm>
            <a:off x="3105150" y="37211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9" name="Freeform 58"/>
          <p:cNvSpPr/>
          <p:nvPr/>
        </p:nvSpPr>
        <p:spPr>
          <a:xfrm rot="10800000">
            <a:off x="2482850" y="2264833"/>
            <a:ext cx="2241550" cy="24765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5" name="Freeform 64"/>
          <p:cNvSpPr/>
          <p:nvPr/>
        </p:nvSpPr>
        <p:spPr>
          <a:xfrm rot="10800000">
            <a:off x="6104812" y="2235200"/>
            <a:ext cx="2311055" cy="248728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67" name="Oval 66"/>
          <p:cNvSpPr/>
          <p:nvPr/>
        </p:nvSpPr>
        <p:spPr>
          <a:xfrm>
            <a:off x="6713008" y="3662892"/>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9" name="Straight Connector 68"/>
          <p:cNvCxnSpPr>
            <a:endCxn id="18" idx="0"/>
          </p:cNvCxnSpPr>
          <p:nvPr/>
        </p:nvCxnSpPr>
        <p:spPr>
          <a:xfrm flipH="1" flipV="1">
            <a:off x="3914775" y="4594225"/>
            <a:ext cx="9525" cy="583143"/>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Connector 70"/>
          <p:cNvCxnSpPr>
            <a:endCxn id="58" idx="2"/>
          </p:cNvCxnSpPr>
          <p:nvPr/>
        </p:nvCxnSpPr>
        <p:spPr>
          <a:xfrm flipV="1">
            <a:off x="1453092" y="3759200"/>
            <a:ext cx="1652058" cy="17992"/>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4" name="Straight Connector 73"/>
          <p:cNvCxnSpPr/>
          <p:nvPr/>
        </p:nvCxnSpPr>
        <p:spPr>
          <a:xfrm flipV="1">
            <a:off x="5046133" y="3699933"/>
            <a:ext cx="1699684" cy="25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6" name="Straight Connector 75"/>
          <p:cNvCxnSpPr/>
          <p:nvPr/>
        </p:nvCxnSpPr>
        <p:spPr>
          <a:xfrm flipH="1" flipV="1">
            <a:off x="6743851" y="3697915"/>
            <a:ext cx="16782" cy="143711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78" name="TextBox 77"/>
          <p:cNvSpPr txBox="1"/>
          <p:nvPr/>
        </p:nvSpPr>
        <p:spPr>
          <a:xfrm>
            <a:off x="2819400" y="5181600"/>
            <a:ext cx="685800" cy="369332"/>
          </a:xfrm>
          <a:prstGeom prst="rect">
            <a:avLst/>
          </a:prstGeom>
          <a:noFill/>
        </p:spPr>
        <p:txBody>
          <a:bodyPr wrap="square" rtlCol="0">
            <a:spAutoFit/>
          </a:bodyPr>
          <a:lstStyle/>
          <a:p>
            <a:pPr marL="0" lvl="2" algn="ctr"/>
            <a:r>
              <a:rPr lang="en-US" dirty="0"/>
              <a:t>D</a:t>
            </a:r>
            <a:r>
              <a:rPr lang="en-US" baseline="-25000" dirty="0"/>
              <a:t>C</a:t>
            </a:r>
            <a:endParaRPr lang="en-US" dirty="0"/>
          </a:p>
        </p:txBody>
      </p:sp>
      <p:sp>
        <p:nvSpPr>
          <p:cNvPr id="79" name="TextBox 78"/>
          <p:cNvSpPr txBox="1"/>
          <p:nvPr/>
        </p:nvSpPr>
        <p:spPr>
          <a:xfrm>
            <a:off x="3603625" y="5181600"/>
            <a:ext cx="685800" cy="369332"/>
          </a:xfrm>
          <a:prstGeom prst="rect">
            <a:avLst/>
          </a:prstGeom>
          <a:noFill/>
        </p:spPr>
        <p:txBody>
          <a:bodyPr wrap="square" rtlCol="0">
            <a:spAutoFit/>
          </a:bodyPr>
          <a:lstStyle/>
          <a:p>
            <a:pPr marL="0" lvl="2" algn="ctr"/>
            <a:r>
              <a:rPr lang="en-US" dirty="0"/>
              <a:t>S</a:t>
            </a:r>
            <a:r>
              <a:rPr lang="en-US" baseline="-25000" dirty="0"/>
              <a:t>C</a:t>
            </a:r>
            <a:endParaRPr lang="en-US" dirty="0"/>
          </a:p>
        </p:txBody>
      </p:sp>
      <p:sp>
        <p:nvSpPr>
          <p:cNvPr id="80" name="TextBox 79"/>
          <p:cNvSpPr txBox="1"/>
          <p:nvPr/>
        </p:nvSpPr>
        <p:spPr>
          <a:xfrm>
            <a:off x="6400800" y="5181600"/>
            <a:ext cx="685800" cy="369332"/>
          </a:xfrm>
          <a:prstGeom prst="rect">
            <a:avLst/>
          </a:prstGeom>
          <a:noFill/>
        </p:spPr>
        <p:txBody>
          <a:bodyPr wrap="square" rtlCol="0">
            <a:spAutoFit/>
          </a:bodyPr>
          <a:lstStyle/>
          <a:p>
            <a:pPr marL="0" lvl="2" algn="ctr"/>
            <a:r>
              <a:rPr lang="en-US" dirty="0"/>
              <a:t>D</a:t>
            </a:r>
            <a:r>
              <a:rPr lang="en-US" baseline="-25000" dirty="0"/>
              <a:t>C</a:t>
            </a:r>
            <a:r>
              <a:rPr lang="en-US" dirty="0"/>
              <a:t>*</a:t>
            </a:r>
          </a:p>
        </p:txBody>
      </p:sp>
      <p:sp>
        <p:nvSpPr>
          <p:cNvPr id="81" name="TextBox 80"/>
          <p:cNvSpPr txBox="1"/>
          <p:nvPr/>
        </p:nvSpPr>
        <p:spPr>
          <a:xfrm>
            <a:off x="5638800" y="5181600"/>
            <a:ext cx="685800" cy="369332"/>
          </a:xfrm>
          <a:prstGeom prst="rect">
            <a:avLst/>
          </a:prstGeom>
          <a:noFill/>
        </p:spPr>
        <p:txBody>
          <a:bodyPr wrap="square" rtlCol="0">
            <a:spAutoFit/>
          </a:bodyPr>
          <a:lstStyle/>
          <a:p>
            <a:pPr marL="0" lvl="2" algn="ctr"/>
            <a:r>
              <a:rPr lang="en-US" dirty="0"/>
              <a:t>S</a:t>
            </a:r>
            <a:r>
              <a:rPr lang="en-US" baseline="-25000" dirty="0"/>
              <a:t>C</a:t>
            </a:r>
            <a:r>
              <a:rPr lang="en-US" dirty="0"/>
              <a:t>*</a:t>
            </a:r>
          </a:p>
        </p:txBody>
      </p:sp>
      <p:sp>
        <p:nvSpPr>
          <p:cNvPr id="82" name="TextBox 81"/>
          <p:cNvSpPr txBox="1"/>
          <p:nvPr/>
        </p:nvSpPr>
        <p:spPr>
          <a:xfrm>
            <a:off x="914400" y="3581400"/>
            <a:ext cx="685800" cy="369332"/>
          </a:xfrm>
          <a:prstGeom prst="rect">
            <a:avLst/>
          </a:prstGeom>
          <a:noFill/>
        </p:spPr>
        <p:txBody>
          <a:bodyPr wrap="square" rtlCol="0">
            <a:spAutoFit/>
          </a:bodyPr>
          <a:lstStyle/>
          <a:p>
            <a:pPr marL="0" lvl="2" algn="ctr"/>
            <a:r>
              <a:rPr lang="en-US" dirty="0"/>
              <a:t>D</a:t>
            </a:r>
            <a:r>
              <a:rPr lang="en-US" baseline="-25000" dirty="0"/>
              <a:t>F</a:t>
            </a:r>
            <a:endParaRPr lang="en-US" dirty="0"/>
          </a:p>
        </p:txBody>
      </p:sp>
      <p:sp>
        <p:nvSpPr>
          <p:cNvPr id="83" name="TextBox 82"/>
          <p:cNvSpPr txBox="1"/>
          <p:nvPr/>
        </p:nvSpPr>
        <p:spPr>
          <a:xfrm>
            <a:off x="914400" y="4495800"/>
            <a:ext cx="685800" cy="369332"/>
          </a:xfrm>
          <a:prstGeom prst="rect">
            <a:avLst/>
          </a:prstGeom>
          <a:noFill/>
        </p:spPr>
        <p:txBody>
          <a:bodyPr wrap="square" rtlCol="0">
            <a:spAutoFit/>
          </a:bodyPr>
          <a:lstStyle/>
          <a:p>
            <a:pPr marL="0" lvl="2" algn="ctr"/>
            <a:r>
              <a:rPr lang="en-US" dirty="0"/>
              <a:t>S</a:t>
            </a:r>
            <a:r>
              <a:rPr lang="en-US" baseline="-25000" dirty="0"/>
              <a:t>F</a:t>
            </a:r>
            <a:endParaRPr lang="en-US" dirty="0"/>
          </a:p>
        </p:txBody>
      </p:sp>
      <p:sp>
        <p:nvSpPr>
          <p:cNvPr id="84" name="TextBox 83"/>
          <p:cNvSpPr txBox="1"/>
          <p:nvPr/>
        </p:nvSpPr>
        <p:spPr>
          <a:xfrm>
            <a:off x="4419600" y="2667000"/>
            <a:ext cx="685800" cy="369332"/>
          </a:xfrm>
          <a:prstGeom prst="rect">
            <a:avLst/>
          </a:prstGeom>
          <a:noFill/>
        </p:spPr>
        <p:txBody>
          <a:bodyPr wrap="square" rtlCol="0">
            <a:spAutoFit/>
          </a:bodyPr>
          <a:lstStyle/>
          <a:p>
            <a:pPr marL="0" lvl="2" algn="ctr"/>
            <a:r>
              <a:rPr lang="en-US" dirty="0"/>
              <a:t>S</a:t>
            </a:r>
            <a:r>
              <a:rPr lang="en-US" baseline="-25000" dirty="0"/>
              <a:t>F</a:t>
            </a:r>
            <a:r>
              <a:rPr lang="en-US" dirty="0"/>
              <a:t>*</a:t>
            </a:r>
          </a:p>
        </p:txBody>
      </p:sp>
      <p:sp>
        <p:nvSpPr>
          <p:cNvPr id="85" name="TextBox 84"/>
          <p:cNvSpPr txBox="1"/>
          <p:nvPr/>
        </p:nvSpPr>
        <p:spPr>
          <a:xfrm>
            <a:off x="4419600" y="3505200"/>
            <a:ext cx="685800" cy="369332"/>
          </a:xfrm>
          <a:prstGeom prst="rect">
            <a:avLst/>
          </a:prstGeom>
          <a:noFill/>
        </p:spPr>
        <p:txBody>
          <a:bodyPr wrap="square" rtlCol="0">
            <a:spAutoFit/>
          </a:bodyPr>
          <a:lstStyle/>
          <a:p>
            <a:pPr marL="0" lvl="2" algn="ctr"/>
            <a:r>
              <a:rPr lang="en-US" dirty="0"/>
              <a:t>D</a:t>
            </a:r>
            <a:r>
              <a:rPr lang="en-US" baseline="-25000" dirty="0"/>
              <a:t>F</a:t>
            </a:r>
            <a:r>
              <a:rPr lang="en-US" dirty="0"/>
              <a:t>*</a:t>
            </a:r>
          </a:p>
        </p:txBody>
      </p:sp>
      <p:sp>
        <p:nvSpPr>
          <p:cNvPr id="86" name="Right Triangle 85"/>
          <p:cNvSpPr/>
          <p:nvPr/>
        </p:nvSpPr>
        <p:spPr>
          <a:xfrm>
            <a:off x="3136900" y="37592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Right Triangle 40"/>
          <p:cNvSpPr/>
          <p:nvPr/>
        </p:nvSpPr>
        <p:spPr>
          <a:xfrm>
            <a:off x="5975350" y="2844800"/>
            <a:ext cx="768350" cy="876300"/>
          </a:xfrm>
          <a:prstGeom prst="rtTriangle">
            <a:avLst/>
          </a:prstGeom>
          <a:noFill/>
          <a:ln w="508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Left Brace 41"/>
          <p:cNvSpPr/>
          <p:nvPr/>
        </p:nvSpPr>
        <p:spPr>
          <a:xfrm flipH="1">
            <a:off x="1447800" y="3775075"/>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3" name="TextBox 42"/>
          <p:cNvSpPr txBox="1"/>
          <p:nvPr/>
        </p:nvSpPr>
        <p:spPr>
          <a:xfrm>
            <a:off x="1520825" y="4013200"/>
            <a:ext cx="68580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F</a:t>
            </a:r>
            <a:endParaRPr lang="en-US" baseline="30000" dirty="0">
              <a:solidFill>
                <a:srgbClr val="008000"/>
              </a:solidFill>
            </a:endParaRPr>
          </a:p>
        </p:txBody>
      </p:sp>
      <p:sp>
        <p:nvSpPr>
          <p:cNvPr id="44" name="Left Brace 43"/>
          <p:cNvSpPr/>
          <p:nvPr/>
        </p:nvSpPr>
        <p:spPr>
          <a:xfrm flipH="1">
            <a:off x="5038725" y="2858559"/>
            <a:ext cx="152400" cy="866775"/>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5111750" y="3096684"/>
            <a:ext cx="68580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F</a:t>
            </a:r>
            <a:r>
              <a:rPr lang="en-US" dirty="0">
                <a:solidFill>
                  <a:srgbClr val="008000"/>
                </a:solidFill>
              </a:rPr>
              <a:t>*</a:t>
            </a:r>
            <a:endParaRPr lang="en-US" baseline="30000" dirty="0">
              <a:solidFill>
                <a:srgbClr val="008000"/>
              </a:solidFill>
            </a:endParaRPr>
          </a:p>
        </p:txBody>
      </p:sp>
      <p:sp>
        <p:nvSpPr>
          <p:cNvPr id="47" name="Left Brace 46"/>
          <p:cNvSpPr/>
          <p:nvPr/>
        </p:nvSpPr>
        <p:spPr>
          <a:xfrm rot="16200000" flipH="1">
            <a:off x="3455458" y="4701116"/>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TextBox 47"/>
          <p:cNvSpPr txBox="1"/>
          <p:nvPr/>
        </p:nvSpPr>
        <p:spPr>
          <a:xfrm>
            <a:off x="3260725" y="4673600"/>
            <a:ext cx="704850" cy="369332"/>
          </a:xfrm>
          <a:prstGeom prst="rect">
            <a:avLst/>
          </a:prstGeom>
          <a:noFill/>
        </p:spPr>
        <p:txBody>
          <a:bodyPr wrap="square" rtlCol="0">
            <a:spAutoFit/>
          </a:bodyPr>
          <a:lstStyle/>
          <a:p>
            <a:pPr marL="0" lvl="2"/>
            <a:r>
              <a:rPr lang="en-US" dirty="0">
                <a:solidFill>
                  <a:srgbClr val="008000"/>
                </a:solidFill>
              </a:rPr>
              <a:t>X</a:t>
            </a:r>
            <a:r>
              <a:rPr lang="en-US" baseline="-25000" dirty="0">
                <a:solidFill>
                  <a:srgbClr val="008000"/>
                </a:solidFill>
              </a:rPr>
              <a:t>C</a:t>
            </a:r>
            <a:endParaRPr lang="en-US" baseline="30000" dirty="0">
              <a:solidFill>
                <a:srgbClr val="008000"/>
              </a:solidFill>
            </a:endParaRPr>
          </a:p>
        </p:txBody>
      </p:sp>
      <p:sp>
        <p:nvSpPr>
          <p:cNvPr id="51" name="Left Brace 50"/>
          <p:cNvSpPr/>
          <p:nvPr/>
        </p:nvSpPr>
        <p:spPr>
          <a:xfrm rot="16200000" flipH="1">
            <a:off x="6300260" y="4707468"/>
            <a:ext cx="152400" cy="783167"/>
          </a:xfrm>
          <a:prstGeom prst="leftBrace">
            <a:avLst>
              <a:gd name="adj1" fmla="val 56410"/>
              <a:gd name="adj2" fmla="val 49606"/>
            </a:avLst>
          </a:prstGeom>
          <a:ln>
            <a:solidFill>
              <a:srgbClr val="008000"/>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2" name="TextBox 51"/>
          <p:cNvSpPr txBox="1"/>
          <p:nvPr/>
        </p:nvSpPr>
        <p:spPr>
          <a:xfrm>
            <a:off x="6105527" y="4679952"/>
            <a:ext cx="704850" cy="369332"/>
          </a:xfrm>
          <a:prstGeom prst="rect">
            <a:avLst/>
          </a:prstGeom>
          <a:noFill/>
        </p:spPr>
        <p:txBody>
          <a:bodyPr wrap="square" rtlCol="0">
            <a:spAutoFit/>
          </a:bodyPr>
          <a:lstStyle/>
          <a:p>
            <a:pPr marL="0" lvl="2"/>
            <a:r>
              <a:rPr lang="en-US" dirty="0">
                <a:solidFill>
                  <a:srgbClr val="008000"/>
                </a:solidFill>
              </a:rPr>
              <a:t>M</a:t>
            </a:r>
            <a:r>
              <a:rPr lang="en-US" baseline="-25000" dirty="0">
                <a:solidFill>
                  <a:srgbClr val="008000"/>
                </a:solidFill>
              </a:rPr>
              <a:t>C</a:t>
            </a:r>
            <a:r>
              <a:rPr lang="en-US" dirty="0">
                <a:solidFill>
                  <a:srgbClr val="008000"/>
                </a:solidFill>
              </a:rPr>
              <a:t>*</a:t>
            </a:r>
            <a:endParaRPr lang="en-US" baseline="30000" dirty="0">
              <a:solidFill>
                <a:srgbClr val="008000"/>
              </a:solidFill>
            </a:endParaRPr>
          </a:p>
        </p:txBody>
      </p:sp>
      <p:sp>
        <p:nvSpPr>
          <p:cNvPr id="53" name="TextBox 52"/>
          <p:cNvSpPr txBox="1"/>
          <p:nvPr/>
        </p:nvSpPr>
        <p:spPr>
          <a:xfrm>
            <a:off x="3090334" y="1297517"/>
            <a:ext cx="1305983" cy="923330"/>
          </a:xfrm>
          <a:prstGeom prst="rect">
            <a:avLst/>
          </a:prstGeom>
          <a:noFill/>
        </p:spPr>
        <p:txBody>
          <a:bodyPr wrap="square" rtlCol="0">
            <a:spAutoFit/>
          </a:bodyPr>
          <a:lstStyle/>
          <a:p>
            <a:pPr algn="ctr"/>
            <a:r>
              <a:rPr lang="en-US" dirty="0">
                <a:solidFill>
                  <a:srgbClr val="008000"/>
                </a:solidFill>
              </a:rPr>
              <a:t>Trade Triangles</a:t>
            </a:r>
          </a:p>
          <a:p>
            <a:pPr algn="ctr"/>
            <a:r>
              <a:rPr lang="en-US" dirty="0">
                <a:solidFill>
                  <a:srgbClr val="008000"/>
                </a:solidFill>
              </a:rPr>
              <a:t>(Identical)</a:t>
            </a:r>
          </a:p>
        </p:txBody>
      </p:sp>
      <p:cxnSp>
        <p:nvCxnSpPr>
          <p:cNvPr id="4" name="Curved Connector 3"/>
          <p:cNvCxnSpPr>
            <a:stCxn id="53" idx="2"/>
          </p:cNvCxnSpPr>
          <p:nvPr/>
        </p:nvCxnSpPr>
        <p:spPr>
          <a:xfrm rot="5400000">
            <a:off x="2711154" y="2845561"/>
            <a:ext cx="1656887" cy="407458"/>
          </a:xfrm>
          <a:prstGeom prst="curvedConnector3">
            <a:avLst>
              <a:gd name="adj1" fmla="val 49489"/>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4" name="Curved Connector 53"/>
          <p:cNvCxnSpPr>
            <a:stCxn id="53" idx="2"/>
          </p:cNvCxnSpPr>
          <p:nvPr/>
        </p:nvCxnSpPr>
        <p:spPr>
          <a:xfrm rot="16200000" flipH="1">
            <a:off x="4353686" y="1610486"/>
            <a:ext cx="945686" cy="2166407"/>
          </a:xfrm>
          <a:prstGeom prst="curvedConnector2">
            <a:avLst/>
          </a:prstGeom>
          <a:ln>
            <a:solidFill>
              <a:srgbClr val="008000"/>
            </a:solidFill>
            <a:tailEnd type="arrow"/>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B91D3814-7680-6640-9341-B5765599E967}"/>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3014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45</a:t>
            </a:fld>
            <a:endParaRPr lang="en-US"/>
          </a:p>
        </p:txBody>
      </p:sp>
    </p:spTree>
    <p:extLst>
      <p:ext uri="{BB962C8B-B14F-4D97-AF65-F5344CB8AC3E}">
        <p14:creationId xmlns:p14="http://schemas.microsoft.com/office/powerpoint/2010/main" val="135550055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At the micro level trade arises because of differences in prices in autarky.  But in the general-equilibrium, standard model, these autarky price differences arise because of more basic differences in the countries.  What is the basic difference that plays that role?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46</a:t>
            </a:fld>
            <a:endParaRPr lang="en-US"/>
          </a:p>
        </p:txBody>
      </p:sp>
    </p:spTree>
    <p:extLst>
      <p:ext uri="{BB962C8B-B14F-4D97-AF65-F5344CB8AC3E}">
        <p14:creationId xmlns:p14="http://schemas.microsoft.com/office/powerpoint/2010/main" val="158152130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The text says “the value of an economy’s consumption equals the value of its production.”  What does this mean that the text is assuming about the balance of trade?</a:t>
            </a:r>
            <a:endParaRPr lang="en-US" sz="16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47</a:t>
            </a:fld>
            <a:endParaRPr lang="en-US"/>
          </a:p>
        </p:txBody>
      </p:sp>
    </p:spTree>
    <p:extLst>
      <p:ext uri="{BB962C8B-B14F-4D97-AF65-F5344CB8AC3E}">
        <p14:creationId xmlns:p14="http://schemas.microsoft.com/office/powerpoint/2010/main" val="371242995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48</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2271560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49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solidFill>
                  <a:srgbClr val="3366FF"/>
                </a:solidFill>
              </a:rPr>
              <a:t>Neutral</a:t>
            </a:r>
          </a:p>
          <a:p>
            <a:pPr lvl="1"/>
            <a:r>
              <a:rPr lang="en-US" sz="2000" dirty="0"/>
              <a:t>Biased toward export (cloth)</a:t>
            </a:r>
          </a:p>
          <a:p>
            <a:pPr lvl="1"/>
            <a:r>
              <a:rPr lang="en-US" sz="2000" dirty="0"/>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657600"/>
            <a:ext cx="2819400" cy="15113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05000" y="2514600"/>
            <a:ext cx="2447925" cy="2559050"/>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759200" y="446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3366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782483" y="4196292"/>
            <a:ext cx="425450" cy="369332"/>
          </a:xfrm>
          <a:prstGeom prst="rect">
            <a:avLst/>
          </a:prstGeom>
          <a:noFill/>
        </p:spPr>
        <p:txBody>
          <a:bodyPr wrap="square" rtlCol="0">
            <a:spAutoFit/>
          </a:bodyPr>
          <a:lstStyle/>
          <a:p>
            <a:pPr marL="0" lvl="2"/>
            <a:r>
              <a:rPr lang="en-US" dirty="0">
                <a:solidFill>
                  <a:srgbClr val="3366FF"/>
                </a:solidFill>
              </a:rPr>
              <a:t>S</a:t>
            </a:r>
            <a:r>
              <a:rPr lang="en-US" baseline="30000" dirty="0">
                <a:solidFill>
                  <a:srgbClr val="3366FF"/>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3366FF"/>
                </a:solidFill>
              </a:rPr>
              <a:t>D</a:t>
            </a:r>
            <a:r>
              <a:rPr lang="en-US" baseline="30000" dirty="0">
                <a:solidFill>
                  <a:srgbClr val="3366FF"/>
                </a:solidFill>
              </a:rPr>
              <a:t>1</a:t>
            </a:r>
          </a:p>
        </p:txBody>
      </p:sp>
      <p:sp>
        <p:nvSpPr>
          <p:cNvPr id="3" name="Footer Placeholder 2">
            <a:extLst>
              <a:ext uri="{FF2B5EF4-FFF2-40B4-BE49-F238E27FC236}">
                <a16:creationId xmlns:a16="http://schemas.microsoft.com/office/drawing/2014/main" id="{62BE9BFA-724E-3543-A135-299D2F03B4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279488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model</a:t>
            </a:r>
          </a:p>
        </p:txBody>
      </p:sp>
      <p:sp>
        <p:nvSpPr>
          <p:cNvPr id="3" name="Content Placeholder 2"/>
          <p:cNvSpPr>
            <a:spLocks noGrp="1"/>
          </p:cNvSpPr>
          <p:nvPr>
            <p:ph idx="1"/>
          </p:nvPr>
        </p:nvSpPr>
        <p:spPr/>
        <p:txBody>
          <a:bodyPr/>
          <a:lstStyle/>
          <a:p>
            <a:r>
              <a:rPr lang="en-US" dirty="0"/>
              <a:t>Includes as special cases</a:t>
            </a:r>
          </a:p>
          <a:p>
            <a:pPr lvl="1"/>
            <a:r>
              <a:rPr lang="en-US" dirty="0"/>
              <a:t>The Ricardian model (but linear PPF)</a:t>
            </a:r>
          </a:p>
          <a:p>
            <a:pPr lvl="1"/>
            <a:r>
              <a:rPr lang="en-US" dirty="0"/>
              <a:t>Heckscher-Ohlin Model</a:t>
            </a:r>
          </a:p>
          <a:p>
            <a:pPr lvl="1"/>
            <a:r>
              <a:rPr lang="en-US" dirty="0"/>
              <a:t>Specific factors model</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a:t>
            </a:fld>
            <a:endParaRPr lang="en-US"/>
          </a:p>
        </p:txBody>
      </p:sp>
      <p:sp>
        <p:nvSpPr>
          <p:cNvPr id="4" name="Footer Placeholder 3">
            <a:extLst>
              <a:ext uri="{FF2B5EF4-FFF2-40B4-BE49-F238E27FC236}">
                <a16:creationId xmlns:a16="http://schemas.microsoft.com/office/drawing/2014/main" id="{93CB4CDC-ABD2-7E4B-B37F-BE698FD3532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5041781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50</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solidFill>
                  <a:srgbClr val="FF0000"/>
                </a:solidFill>
              </a:rPr>
              <a:t>Biased toward export (cloth)</a:t>
            </a:r>
          </a:p>
          <a:p>
            <a:pPr lvl="1"/>
            <a:r>
              <a:rPr lang="en-US" sz="2000" dirty="0"/>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3" name="Footer Placeholder 2">
            <a:extLst>
              <a:ext uri="{FF2B5EF4-FFF2-40B4-BE49-F238E27FC236}">
                <a16:creationId xmlns:a16="http://schemas.microsoft.com/office/drawing/2014/main" id="{EA4E3A07-B6B8-A642-A997-7B500444651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6247836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4495799"/>
          </a:xfrm>
          <a:ln>
            <a:solidFill>
              <a:srgbClr val="000000"/>
            </a:solidFill>
          </a:ln>
        </p:spPr>
        <p:txBody>
          <a:bodyPr/>
          <a:lstStyle/>
          <a:p>
            <a:r>
              <a:rPr lang="en-US" sz="2400" dirty="0"/>
              <a:t>If prices are given from world market and do not change, then growth of PPF benefits the country.  </a:t>
            </a:r>
          </a:p>
          <a:p>
            <a:r>
              <a:rPr lang="en-US" sz="2400" dirty="0"/>
              <a:t>This is true whether the growth is</a:t>
            </a:r>
          </a:p>
          <a:p>
            <a:pPr lvl="1"/>
            <a:r>
              <a:rPr lang="en-US" sz="2000" dirty="0"/>
              <a:t>Neutral</a:t>
            </a:r>
          </a:p>
          <a:p>
            <a:pPr lvl="1"/>
            <a:r>
              <a:rPr lang="en-US" sz="2000" dirty="0"/>
              <a:t>Biased toward export (cloth)</a:t>
            </a:r>
          </a:p>
          <a:p>
            <a:pPr lvl="1"/>
            <a:r>
              <a:rPr lang="en-US" sz="2000" dirty="0">
                <a:solidFill>
                  <a:srgbClr val="008000"/>
                </a:solidFill>
              </a:rPr>
              <a:t>Biased toward import (food)</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799" y="3257550"/>
            <a:ext cx="2581275" cy="1911352"/>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4" name="Oval 43"/>
          <p:cNvSpPr/>
          <p:nvPr/>
        </p:nvSpPr>
        <p:spPr>
          <a:xfrm>
            <a:off x="3308350" y="3997325"/>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5" name="Oval 44"/>
          <p:cNvSpPr/>
          <p:nvPr/>
        </p:nvSpPr>
        <p:spPr>
          <a:xfrm>
            <a:off x="2552700" y="3194050"/>
            <a:ext cx="76200" cy="76200"/>
          </a:xfrm>
          <a:prstGeom prst="ellipse">
            <a:avLst/>
          </a:prstGeom>
          <a:solidFill>
            <a:schemeClr val="bg1"/>
          </a:solidFill>
          <a:ln w="25400">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6" name="TextBox 45"/>
          <p:cNvSpPr txBox="1"/>
          <p:nvPr/>
        </p:nvSpPr>
        <p:spPr>
          <a:xfrm>
            <a:off x="3357033" y="3789892"/>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3" name="Footer Placeholder 2">
            <a:extLst>
              <a:ext uri="{FF2B5EF4-FFF2-40B4-BE49-F238E27FC236}">
                <a16:creationId xmlns:a16="http://schemas.microsoft.com/office/drawing/2014/main" id="{A65C4291-EF9A-9E4C-8DBF-13388DB968AC}"/>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73819614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52</a:t>
            </a:fld>
            <a:endParaRPr lang="en-US"/>
          </a:p>
        </p:txBody>
      </p:sp>
      <p:sp>
        <p:nvSpPr>
          <p:cNvPr id="3" name="Content Placeholder 2"/>
          <p:cNvSpPr>
            <a:spLocks noGrp="1"/>
          </p:cNvSpPr>
          <p:nvPr>
            <p:ph idx="1"/>
          </p:nvPr>
        </p:nvSpPr>
        <p:spPr/>
        <p:txBody>
          <a:bodyPr/>
          <a:lstStyle/>
          <a:p>
            <a:r>
              <a:rPr lang="en-US" dirty="0"/>
              <a:t>Growth of a large country will usually change world prices</a:t>
            </a:r>
          </a:p>
          <a:p>
            <a:r>
              <a:rPr lang="en-US" dirty="0"/>
              <a:t>So the previous 3 slides no longer show the final effects of growth</a:t>
            </a:r>
          </a:p>
          <a:p>
            <a:r>
              <a:rPr lang="en-US" dirty="0"/>
              <a:t>They do, however, show </a:t>
            </a:r>
          </a:p>
          <a:p>
            <a:pPr lvl="1"/>
            <a:r>
              <a:rPr lang="en-US" dirty="0"/>
              <a:t>what happens for given prices, and thus</a:t>
            </a:r>
          </a:p>
          <a:p>
            <a:pPr lvl="1"/>
            <a:r>
              <a:rPr lang="en-US" dirty="0"/>
              <a:t>tell us how world relative supply will shift </a:t>
            </a:r>
          </a:p>
          <a:p>
            <a:pPr marL="914400" lvl="2" indent="0">
              <a:buNone/>
            </a:pPr>
            <a:r>
              <a:rPr lang="en-US" dirty="0"/>
              <a:t>(world relative demand will </a:t>
            </a:r>
            <a:r>
              <a:rPr lang="en-US" u="sng" dirty="0"/>
              <a:t>not</a:t>
            </a:r>
            <a:r>
              <a:rPr lang="en-US" dirty="0"/>
              <a:t> shift, if the countries have the same homothetic preferences)</a:t>
            </a:r>
          </a:p>
        </p:txBody>
      </p:sp>
      <p:sp>
        <p:nvSpPr>
          <p:cNvPr id="4" name="Footer Placeholder 3">
            <a:extLst>
              <a:ext uri="{FF2B5EF4-FFF2-40B4-BE49-F238E27FC236}">
                <a16:creationId xmlns:a16="http://schemas.microsoft.com/office/drawing/2014/main" id="{0E031300-0391-BF4F-9106-B8AC53FAC4A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565079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53</a:t>
            </a:fld>
            <a:endParaRPr lang="en-US"/>
          </a:p>
        </p:txBody>
      </p:sp>
      <p:sp>
        <p:nvSpPr>
          <p:cNvPr id="3" name="Content Placeholder 2"/>
          <p:cNvSpPr>
            <a:spLocks noGrp="1"/>
          </p:cNvSpPr>
          <p:nvPr>
            <p:ph idx="1"/>
          </p:nvPr>
        </p:nvSpPr>
        <p:spPr/>
        <p:txBody>
          <a:bodyPr/>
          <a:lstStyle/>
          <a:p>
            <a:r>
              <a:rPr lang="en-US" dirty="0"/>
              <a:t>Recall that</a:t>
            </a:r>
          </a:p>
          <a:p>
            <a:pPr marL="0" indent="0">
              <a:buNone/>
            </a:pPr>
            <a:endParaRPr lang="en-US" dirty="0"/>
          </a:p>
          <a:p>
            <a:endParaRPr lang="en-US" dirty="0"/>
          </a:p>
          <a:p>
            <a:r>
              <a:rPr lang="en-US" dirty="0"/>
              <a:t>This will increase if either RS or β</a:t>
            </a:r>
            <a:r>
              <a:rPr lang="en-US" baseline="-25000" dirty="0"/>
              <a:t>SF</a:t>
            </a:r>
            <a:r>
              <a:rPr lang="en-US" dirty="0"/>
              <a:t> goes up (since we’ve assumed RS &gt; RS*)</a:t>
            </a:r>
          </a:p>
          <a:p>
            <a:r>
              <a:rPr lang="en-US" dirty="0"/>
              <a:t>From the slides for neutral, export-biased, and import-biased growth, one or both of these must happen unless growth is strongly biased toward the import (food)</a:t>
            </a:r>
          </a:p>
        </p:txBody>
      </p:sp>
      <p:sp>
        <p:nvSpPr>
          <p:cNvPr id="6" name="Content Placeholder 2"/>
          <p:cNvSpPr txBox="1">
            <a:spLocks/>
          </p:cNvSpPr>
          <p:nvPr/>
        </p:nvSpPr>
        <p:spPr bwMode="auto">
          <a:xfrm>
            <a:off x="3564467" y="1786467"/>
            <a:ext cx="3962400" cy="1447798"/>
          </a:xfrm>
          <a:prstGeom prst="rect">
            <a:avLst/>
          </a:prstGeom>
          <a:noFill/>
          <a:ln w="50800">
            <a:solidFill>
              <a:srgbClr val="008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pPr marL="0" lvl="2" indent="0">
              <a:buFontTx/>
              <a:buNone/>
            </a:pPr>
            <a:r>
              <a:rPr lang="en-US" dirty="0"/>
              <a:t>RS</a:t>
            </a:r>
            <a:r>
              <a:rPr lang="en-US" baseline="30000" dirty="0"/>
              <a:t>W </a:t>
            </a:r>
            <a:r>
              <a:rPr lang="en-US" dirty="0"/>
              <a:t>= β</a:t>
            </a:r>
            <a:r>
              <a:rPr lang="en-US" baseline="-25000" dirty="0"/>
              <a:t>SF</a:t>
            </a:r>
            <a:r>
              <a:rPr lang="en-US" dirty="0"/>
              <a:t>RS + (1–β</a:t>
            </a:r>
            <a:r>
              <a:rPr lang="en-US" baseline="-25000" dirty="0"/>
              <a:t>SF</a:t>
            </a:r>
            <a:r>
              <a:rPr lang="en-US" dirty="0"/>
              <a:t>)RS*</a:t>
            </a:r>
          </a:p>
          <a:p>
            <a:pPr marL="0" lvl="2" indent="0">
              <a:buFontTx/>
              <a:buNone/>
            </a:pPr>
            <a:r>
              <a:rPr lang="en-US" sz="2000" dirty="0"/>
              <a:t>   where </a:t>
            </a:r>
          </a:p>
          <a:p>
            <a:pPr marL="0" lvl="2" indent="0">
              <a:buFontTx/>
              <a:buNone/>
            </a:pPr>
            <a:r>
              <a:rPr lang="en-US" dirty="0"/>
              <a:t>     β</a:t>
            </a:r>
            <a:r>
              <a:rPr lang="en-US" baseline="-25000" dirty="0"/>
              <a:t>SF </a:t>
            </a:r>
            <a:r>
              <a:rPr lang="en-US" dirty="0"/>
              <a:t>= </a:t>
            </a:r>
          </a:p>
          <a:p>
            <a:pPr marL="342900" lvl="2" indent="-342900"/>
            <a:endParaRPr lang="en-US" dirty="0"/>
          </a:p>
          <a:p>
            <a:pPr marL="342900" lvl="2" indent="-342900"/>
            <a:endParaRPr lang="en-US" dirty="0"/>
          </a:p>
          <a:p>
            <a:endParaRPr lang="en-US" sz="2400" dirty="0"/>
          </a:p>
          <a:p>
            <a:endParaRPr lang="en-US" sz="1600" dirty="0"/>
          </a:p>
        </p:txBody>
      </p:sp>
      <p:grpSp>
        <p:nvGrpSpPr>
          <p:cNvPr id="7" name="Group 6"/>
          <p:cNvGrpSpPr/>
          <p:nvPr/>
        </p:nvGrpSpPr>
        <p:grpSpPr>
          <a:xfrm>
            <a:off x="4792133" y="2472267"/>
            <a:ext cx="1066800" cy="674132"/>
            <a:chOff x="2438400" y="2895600"/>
            <a:chExt cx="1066800" cy="674132"/>
          </a:xfrm>
        </p:grpSpPr>
        <p:sp>
          <p:nvSpPr>
            <p:cNvPr id="8" name="Rectangle 7"/>
            <p:cNvSpPr/>
            <p:nvPr/>
          </p:nvSpPr>
          <p:spPr>
            <a:xfrm>
              <a:off x="2438400" y="3200400"/>
              <a:ext cx="1033494" cy="369332"/>
            </a:xfrm>
            <a:prstGeom prst="rect">
              <a:avLst/>
            </a:prstGeom>
          </p:spPr>
          <p:txBody>
            <a:bodyPr wrap="none">
              <a:spAutoFit/>
            </a:bodyPr>
            <a:lstStyle/>
            <a:p>
              <a:pPr marL="342900" lvl="2" indent="-342900"/>
              <a:r>
                <a:rPr lang="en-US" dirty="0"/>
                <a:t>S</a:t>
              </a:r>
              <a:r>
                <a:rPr lang="en-US" baseline="-25000" dirty="0"/>
                <a:t>F</a:t>
              </a:r>
              <a:r>
                <a:rPr lang="en-US" dirty="0"/>
                <a:t> + S</a:t>
              </a:r>
              <a:r>
                <a:rPr lang="en-US" baseline="-25000" dirty="0"/>
                <a:t>F</a:t>
              </a:r>
              <a:r>
                <a:rPr lang="en-US" dirty="0"/>
                <a:t>*</a:t>
              </a:r>
              <a:endParaRPr lang="en-US" baseline="30000" dirty="0"/>
            </a:p>
          </p:txBody>
        </p:sp>
        <p:sp>
          <p:nvSpPr>
            <p:cNvPr id="9" name="Rectangle 8"/>
            <p:cNvSpPr/>
            <p:nvPr/>
          </p:nvSpPr>
          <p:spPr>
            <a:xfrm>
              <a:off x="2438400" y="2895600"/>
              <a:ext cx="1066800" cy="369332"/>
            </a:xfrm>
            <a:prstGeom prst="rect">
              <a:avLst/>
            </a:prstGeom>
          </p:spPr>
          <p:txBody>
            <a:bodyPr wrap="square">
              <a:spAutoFit/>
            </a:bodyPr>
            <a:lstStyle/>
            <a:p>
              <a:pPr marL="342900" lvl="2" indent="-342900" algn="ctr"/>
              <a:r>
                <a:rPr lang="en-US" dirty="0"/>
                <a:t>S</a:t>
              </a:r>
              <a:r>
                <a:rPr lang="en-US" baseline="-25000" dirty="0"/>
                <a:t>F</a:t>
              </a:r>
              <a:endParaRPr lang="en-US" baseline="30000" dirty="0"/>
            </a:p>
          </p:txBody>
        </p:sp>
        <p:cxnSp>
          <p:nvCxnSpPr>
            <p:cNvPr id="10" name="Straight Connector 9"/>
            <p:cNvCxnSpPr/>
            <p:nvPr/>
          </p:nvCxnSpPr>
          <p:spPr>
            <a:xfrm>
              <a:off x="2514600" y="3276600"/>
              <a:ext cx="9144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4" name="Footer Placeholder 3">
            <a:extLst>
              <a:ext uri="{FF2B5EF4-FFF2-40B4-BE49-F238E27FC236}">
                <a16:creationId xmlns:a16="http://schemas.microsoft.com/office/drawing/2014/main" id="{DBEB55D4-7288-1243-8CCF-19CEF616C730}"/>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1564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Neutral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54</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3962400" y="3352800"/>
            <a:ext cx="1131966" cy="369332"/>
          </a:xfrm>
          <a:prstGeom prst="rect">
            <a:avLst/>
          </a:prstGeom>
        </p:spPr>
        <p:txBody>
          <a:bodyPr wrap="none">
            <a:spAutoFit/>
          </a:bodyPr>
          <a:lstStyle/>
          <a:p>
            <a:pPr marL="0" lvl="2"/>
            <a:r>
              <a:rPr lang="en-US" dirty="0"/>
              <a:t>RS</a:t>
            </a:r>
            <a:r>
              <a:rPr lang="en-US" baseline="30000" dirty="0"/>
              <a:t>0</a:t>
            </a:r>
            <a:r>
              <a:rPr lang="en-US" dirty="0">
                <a:solidFill>
                  <a:srgbClr val="3366FF"/>
                </a:solidFill>
              </a:rPr>
              <a:t>=RS</a:t>
            </a:r>
            <a:r>
              <a:rPr lang="en-US" baseline="30000" dirty="0">
                <a:solidFill>
                  <a:srgbClr val="3366FF"/>
                </a:solidFill>
              </a:rPr>
              <a:t>1</a:t>
            </a: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flipV="1">
            <a:off x="2895600" y="3505200"/>
            <a:ext cx="0" cy="16764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3" name="TextBox 32"/>
          <p:cNvSpPr txBox="1"/>
          <p:nvPr/>
        </p:nvSpPr>
        <p:spPr>
          <a:xfrm>
            <a:off x="2590800" y="5181600"/>
            <a:ext cx="609600" cy="369332"/>
          </a:xfrm>
          <a:prstGeom prst="rect">
            <a:avLst/>
          </a:prstGeom>
          <a:noFill/>
        </p:spPr>
        <p:txBody>
          <a:bodyPr wrap="square" rtlCol="0">
            <a:spAutoFit/>
          </a:bodyPr>
          <a:lstStyle/>
          <a:p>
            <a:pPr marL="0" lvl="2"/>
            <a:r>
              <a:rPr lang="en-US" dirty="0"/>
              <a:t>RQ</a:t>
            </a:r>
            <a:r>
              <a:rPr lang="en-US" baseline="30000" dirty="0"/>
              <a:t>0</a:t>
            </a:r>
          </a:p>
        </p:txBody>
      </p:sp>
      <p:sp>
        <p:nvSpPr>
          <p:cNvPr id="34" name="Content Placeholder 2"/>
          <p:cNvSpPr txBox="1">
            <a:spLocks/>
          </p:cNvSpPr>
          <p:nvPr/>
        </p:nvSpPr>
        <p:spPr bwMode="auto">
          <a:xfrm>
            <a:off x="5029200" y="1524000"/>
            <a:ext cx="3657600" cy="33528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3366FF"/>
                </a:solidFill>
              </a:rPr>
              <a:t>neutral</a:t>
            </a:r>
          </a:p>
          <a:p>
            <a:r>
              <a:rPr lang="en-US" sz="2400" dirty="0"/>
              <a:t>RS does not change</a:t>
            </a:r>
          </a:p>
          <a:p>
            <a:r>
              <a:rPr lang="en-US" sz="2400" dirty="0"/>
              <a:t>β</a:t>
            </a:r>
            <a:r>
              <a:rPr lang="en-US" sz="2400" baseline="-25000" dirty="0"/>
              <a:t>SF </a:t>
            </a:r>
            <a:r>
              <a:rPr lang="en-US" sz="2400" dirty="0"/>
              <a:t>rises </a:t>
            </a:r>
          </a:p>
          <a:p>
            <a:pPr lvl="1"/>
            <a:r>
              <a:rPr lang="en-US" sz="2000" dirty="0"/>
              <a:t>since S</a:t>
            </a:r>
            <a:r>
              <a:rPr lang="en-US" sz="2000" baseline="-25000" dirty="0"/>
              <a:t>F </a:t>
            </a:r>
            <a:r>
              <a:rPr lang="en-US" sz="2000" dirty="0"/>
              <a:t>rises</a:t>
            </a:r>
            <a:endParaRPr lang="en-US" sz="2400" dirty="0"/>
          </a:p>
          <a:p>
            <a:r>
              <a:rPr lang="en-US" sz="2400" dirty="0"/>
              <a:t>RS</a:t>
            </a:r>
            <a:r>
              <a:rPr lang="en-US" sz="2400" baseline="30000" dirty="0"/>
              <a:t>W</a:t>
            </a:r>
            <a:r>
              <a:rPr lang="en-US" sz="2400" dirty="0"/>
              <a:t> shifts right</a:t>
            </a:r>
          </a:p>
          <a:p>
            <a:r>
              <a:rPr lang="en-US" sz="2400" dirty="0"/>
              <a:t>World relative price of cloth goes down.</a:t>
            </a:r>
          </a:p>
        </p:txBody>
      </p:sp>
      <p:cxnSp>
        <p:nvCxnSpPr>
          <p:cNvPr id="20" name="Straight Connector 19"/>
          <p:cNvCxnSpPr/>
          <p:nvPr/>
        </p:nvCxnSpPr>
        <p:spPr>
          <a:xfrm flipV="1">
            <a:off x="2125133" y="2531534"/>
            <a:ext cx="2175933" cy="2252135"/>
          </a:xfrm>
          <a:prstGeom prst="line">
            <a:avLst/>
          </a:prstGeom>
          <a:ln>
            <a:solidFill>
              <a:srgbClr val="3366FF"/>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30867" y="3733800"/>
            <a:ext cx="1735667" cy="0"/>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flipV="1">
            <a:off x="3132667" y="3725333"/>
            <a:ext cx="8467" cy="1456267"/>
          </a:xfrm>
          <a:prstGeom prst="line">
            <a:avLst/>
          </a:prstGeom>
          <a:ln>
            <a:solidFill>
              <a:srgbClr val="3366FF"/>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581400"/>
            <a:ext cx="609600" cy="369332"/>
          </a:xfrm>
          <a:prstGeom prst="rect">
            <a:avLst/>
          </a:prstGeom>
          <a:noFill/>
        </p:spPr>
        <p:txBody>
          <a:bodyPr wrap="square" rtlCol="0">
            <a:spAutoFit/>
          </a:bodyPr>
          <a:lstStyle/>
          <a:p>
            <a:pPr marL="0" lvl="2"/>
            <a:r>
              <a:rPr lang="en-US" dirty="0">
                <a:solidFill>
                  <a:srgbClr val="3366FF"/>
                </a:solidFill>
              </a:rPr>
              <a:t>RP</a:t>
            </a:r>
            <a:r>
              <a:rPr lang="en-US" baseline="30000" dirty="0">
                <a:solidFill>
                  <a:srgbClr val="3366FF"/>
                </a:solidFill>
              </a:rPr>
              <a:t>1</a:t>
            </a:r>
          </a:p>
        </p:txBody>
      </p:sp>
      <p:sp>
        <p:nvSpPr>
          <p:cNvPr id="37" name="Rectangle 36"/>
          <p:cNvSpPr/>
          <p:nvPr/>
        </p:nvSpPr>
        <p:spPr>
          <a:xfrm>
            <a:off x="4267200" y="2286000"/>
            <a:ext cx="736162" cy="369332"/>
          </a:xfrm>
          <a:prstGeom prst="rect">
            <a:avLst/>
          </a:prstGeom>
        </p:spPr>
        <p:txBody>
          <a:bodyPr wrap="none">
            <a:spAutoFit/>
          </a:bodyPr>
          <a:lstStyle/>
          <a:p>
            <a:r>
              <a:rPr lang="en-US" dirty="0">
                <a:solidFill>
                  <a:srgbClr val="3366FF"/>
                </a:solidFill>
              </a:rPr>
              <a:t>RS</a:t>
            </a:r>
            <a:r>
              <a:rPr lang="en-US" baseline="30000" dirty="0">
                <a:solidFill>
                  <a:srgbClr val="3366FF"/>
                </a:solidFill>
              </a:rPr>
              <a:t>W1</a:t>
            </a:r>
            <a:endParaRPr lang="en-US" dirty="0">
              <a:solidFill>
                <a:srgbClr val="3366FF"/>
              </a:solidFill>
            </a:endParaRPr>
          </a:p>
        </p:txBody>
      </p:sp>
      <p:sp>
        <p:nvSpPr>
          <p:cNvPr id="6" name="TextBox 5"/>
          <p:cNvSpPr txBox="1"/>
          <p:nvPr/>
        </p:nvSpPr>
        <p:spPr>
          <a:xfrm>
            <a:off x="990600" y="5638800"/>
            <a:ext cx="4191000" cy="369332"/>
          </a:xfrm>
          <a:prstGeom prst="rect">
            <a:avLst/>
          </a:prstGeom>
          <a:noFill/>
        </p:spPr>
        <p:txBody>
          <a:bodyPr wrap="square" rtlCol="0">
            <a:spAutoFit/>
          </a:bodyPr>
          <a:lstStyle/>
          <a:p>
            <a:pPr algn="ctr"/>
            <a:r>
              <a:rPr lang="en-US" dirty="0">
                <a:solidFill>
                  <a:srgbClr val="3366FF"/>
                </a:solidFill>
              </a:rPr>
              <a:t>Neutral Growth of Large Home Country</a:t>
            </a:r>
          </a:p>
        </p:txBody>
      </p:sp>
      <p:sp>
        <p:nvSpPr>
          <p:cNvPr id="35" name="Rectangle 34"/>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4DEC2AA9-62DB-1246-B626-A5B1E0525E3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60884518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Export-Biased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55</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8862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FF0000"/>
                </a:solidFill>
              </a:rPr>
              <a:t>export-biased</a:t>
            </a:r>
          </a:p>
          <a:p>
            <a:r>
              <a:rPr lang="en-US" sz="2400" dirty="0"/>
              <a:t>Both RS and RS</a:t>
            </a:r>
            <a:r>
              <a:rPr lang="en-US" sz="2400" baseline="30000" dirty="0"/>
              <a:t>W</a:t>
            </a:r>
            <a:r>
              <a:rPr lang="en-US" sz="2400" dirty="0"/>
              <a:t> shift right because</a:t>
            </a:r>
          </a:p>
          <a:p>
            <a:pPr lvl="1"/>
            <a:r>
              <a:rPr lang="en-US" sz="2000" dirty="0"/>
              <a:t>RS rises</a:t>
            </a:r>
          </a:p>
          <a:p>
            <a:pPr lvl="1"/>
            <a:r>
              <a:rPr lang="en-US" sz="2000" dirty="0"/>
              <a:t>β</a:t>
            </a:r>
            <a:r>
              <a:rPr lang="en-US" sz="2000" baseline="-25000" dirty="0"/>
              <a:t>SF </a:t>
            </a:r>
            <a:r>
              <a:rPr lang="en-US" sz="2000" dirty="0"/>
              <a:t>rises </a:t>
            </a:r>
          </a:p>
          <a:p>
            <a:r>
              <a:rPr lang="en-US" sz="2400" dirty="0"/>
              <a:t>World relative price of cloth goes down by more than in the neutral case.</a:t>
            </a:r>
          </a:p>
        </p:txBody>
      </p:sp>
      <p:cxnSp>
        <p:nvCxnSpPr>
          <p:cNvPr id="20" name="Straight Connector 19"/>
          <p:cNvCxnSpPr/>
          <p:nvPr/>
        </p:nvCxnSpPr>
        <p:spPr>
          <a:xfrm flipV="1">
            <a:off x="2286000" y="26670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1447800" y="3886200"/>
            <a:ext cx="1811867" cy="0"/>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657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4267200" y="2362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cxnSp>
        <p:nvCxnSpPr>
          <p:cNvPr id="35" name="Straight Connector 34"/>
          <p:cNvCxnSpPr/>
          <p:nvPr/>
        </p:nvCxnSpPr>
        <p:spPr>
          <a:xfrm flipV="1">
            <a:off x="2590800" y="2980267"/>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95800" y="3200400"/>
            <a:ext cx="590914" cy="369332"/>
          </a:xfrm>
          <a:prstGeom prst="rect">
            <a:avLst/>
          </a:prstGeom>
        </p:spPr>
        <p:txBody>
          <a:bodyPr wrap="none">
            <a:spAutoFit/>
          </a:bodyPr>
          <a:lstStyle/>
          <a:p>
            <a:pPr marL="0" lvl="2"/>
            <a:r>
              <a:rPr lang="en-US" dirty="0">
                <a:solidFill>
                  <a:srgbClr val="FF0000"/>
                </a:solidFill>
              </a:rPr>
              <a:t>RS</a:t>
            </a:r>
            <a:r>
              <a:rPr lang="en-US" baseline="30000" dirty="0">
                <a:solidFill>
                  <a:srgbClr val="FF000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Export-biased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sp>
        <p:nvSpPr>
          <p:cNvPr id="3" name="Footer Placeholder 2">
            <a:extLst>
              <a:ext uri="{FF2B5EF4-FFF2-40B4-BE49-F238E27FC236}">
                <a16:creationId xmlns:a16="http://schemas.microsoft.com/office/drawing/2014/main" id="{5948670F-1C8D-1248-896E-48EAEF5AA57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3339738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Growth:  </a:t>
            </a:r>
            <a:br>
              <a:rPr lang="en-US" dirty="0"/>
            </a:br>
            <a:r>
              <a:rPr lang="en-US" dirty="0"/>
              <a:t>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56</a:t>
            </a:fld>
            <a:endParaRPr lang="en-US"/>
          </a:p>
        </p:txBody>
      </p:sp>
      <p:sp>
        <p:nvSpPr>
          <p:cNvPr id="3" name="Content Placeholder 2"/>
          <p:cNvSpPr>
            <a:spLocks noGrp="1"/>
          </p:cNvSpPr>
          <p:nvPr>
            <p:ph idx="1"/>
          </p:nvPr>
        </p:nvSpPr>
        <p:spPr/>
        <p:txBody>
          <a:bodyPr/>
          <a:lstStyle/>
          <a:p>
            <a:pPr marL="342900" lvl="2" indent="-342900"/>
            <a:r>
              <a:rPr lang="en-US" sz="3200" dirty="0"/>
              <a:t>Since the country that has grown (Home) was exporting cloth, fall in RP = P</a:t>
            </a:r>
            <a:r>
              <a:rPr lang="en-US" sz="3200" baseline="-25000" dirty="0"/>
              <a:t>C</a:t>
            </a:r>
            <a:r>
              <a:rPr lang="en-US" sz="3200" dirty="0"/>
              <a:t>/P</a:t>
            </a:r>
            <a:r>
              <a:rPr lang="en-US" sz="3200" baseline="-25000" dirty="0"/>
              <a:t>F </a:t>
            </a:r>
            <a:r>
              <a:rPr lang="en-US" sz="3200" dirty="0"/>
              <a:t>is a </a:t>
            </a:r>
            <a:r>
              <a:rPr lang="en-US" sz="3200" u="sng" dirty="0"/>
              <a:t>worsening of its </a:t>
            </a:r>
            <a:r>
              <a:rPr lang="en-US" sz="3200" u="sng" dirty="0">
                <a:solidFill>
                  <a:srgbClr val="FF0000"/>
                </a:solidFill>
              </a:rPr>
              <a:t>Terms of Trade</a:t>
            </a:r>
            <a:endParaRPr lang="en-US" sz="3200" dirty="0">
              <a:solidFill>
                <a:srgbClr val="FF0000"/>
              </a:solidFill>
            </a:endParaRPr>
          </a:p>
          <a:p>
            <a:pPr marL="342900" lvl="2" indent="-342900"/>
            <a:r>
              <a:rPr lang="en-US" sz="3200" dirty="0"/>
              <a:t>The growing country is therefore worse off than if the price had not changed</a:t>
            </a:r>
          </a:p>
          <a:p>
            <a:pPr marL="342900" lvl="2" indent="-342900"/>
            <a:r>
              <a:rPr lang="en-US" sz="3200" dirty="0"/>
              <a:t>Can it be worse off than if it had not grown?  Yes:  </a:t>
            </a:r>
          </a:p>
          <a:p>
            <a:pPr marL="0" lvl="2" indent="0">
              <a:buNone/>
            </a:pPr>
            <a:r>
              <a:rPr lang="en-US" sz="3200" dirty="0"/>
              <a:t>	</a:t>
            </a:r>
            <a:r>
              <a:rPr lang="en-US" sz="3200" dirty="0">
                <a:solidFill>
                  <a:srgbClr val="FF0000"/>
                </a:solidFill>
              </a:rPr>
              <a:t>The Case of </a:t>
            </a:r>
            <a:r>
              <a:rPr lang="en-US" sz="3200" dirty="0" err="1">
                <a:solidFill>
                  <a:srgbClr val="FF0000"/>
                </a:solidFill>
              </a:rPr>
              <a:t>Immizerizing</a:t>
            </a:r>
            <a:r>
              <a:rPr lang="en-US" sz="3200" dirty="0">
                <a:solidFill>
                  <a:srgbClr val="FF0000"/>
                </a:solidFill>
              </a:rPr>
              <a:t> Growth</a:t>
            </a:r>
          </a:p>
          <a:p>
            <a:endParaRPr lang="en-US" sz="4000" dirty="0"/>
          </a:p>
        </p:txBody>
      </p:sp>
      <p:sp>
        <p:nvSpPr>
          <p:cNvPr id="4" name="Footer Placeholder 3">
            <a:extLst>
              <a:ext uri="{FF2B5EF4-FFF2-40B4-BE49-F238E27FC236}">
                <a16:creationId xmlns:a16="http://schemas.microsoft.com/office/drawing/2014/main" id="{95BAC359-63E7-DE46-A0A1-0FF60BA4A2C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616613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Export-biased Growth and Small Decline of T of T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2023533"/>
          </a:xfrm>
          <a:ln>
            <a:solidFill>
              <a:srgbClr val="000000"/>
            </a:solidFill>
          </a:ln>
        </p:spPr>
        <p:txBody>
          <a:bodyPr/>
          <a:lstStyle/>
          <a:p>
            <a:pPr marL="342900" lvl="2" indent="-342900"/>
            <a:r>
              <a:rPr lang="en-US" sz="2000" dirty="0"/>
              <a:t>Fall in Terms of Trade prevents Home from reaching D</a:t>
            </a:r>
            <a:r>
              <a:rPr lang="en-US" baseline="30000" dirty="0"/>
              <a:t>1</a:t>
            </a:r>
            <a:r>
              <a:rPr lang="en-US" sz="2000" dirty="0"/>
              <a:t>, but it still benefits from growth by reaching D</a:t>
            </a:r>
            <a:r>
              <a:rPr lang="en-US" sz="2000" baseline="30000" dirty="0"/>
              <a:t>2</a:t>
            </a:r>
            <a:r>
              <a:rPr lang="en-US" sz="2000" dirty="0"/>
              <a:t>, since that is on a higher indifference curve than D</a:t>
            </a:r>
            <a:r>
              <a:rPr lang="en-US" sz="2000" baseline="30000" dirty="0"/>
              <a:t>0</a:t>
            </a:r>
            <a:r>
              <a:rPr lang="en-US" sz="2000" dirty="0"/>
              <a:t>.</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514725"/>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752600" y="2819400"/>
            <a:ext cx="2667000" cy="2209800"/>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200081" y="2384424"/>
            <a:ext cx="1371794" cy="134611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98725" y="3425825"/>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176058" y="290089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609850" y="3085558"/>
            <a:ext cx="566208" cy="3561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844674" y="2676526"/>
            <a:ext cx="196851" cy="196850"/>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7E56F087-39A4-1349-8F6A-40457B33FB93}"/>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64383514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Immizerizing</a:t>
            </a:r>
            <a:r>
              <a:rPr lang="en-US" dirty="0"/>
              <a:t> Growth</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3886200" cy="1667933"/>
          </a:xfrm>
          <a:ln>
            <a:solidFill>
              <a:srgbClr val="000000"/>
            </a:solidFill>
          </a:ln>
        </p:spPr>
        <p:txBody>
          <a:bodyPr/>
          <a:lstStyle/>
          <a:p>
            <a:pPr marL="342900" lvl="2" indent="-342900"/>
            <a:r>
              <a:rPr lang="en-US" sz="2000" dirty="0"/>
              <a:t>Larger fall in Terms of Trade prevents Home from reaching D</a:t>
            </a:r>
            <a:r>
              <a:rPr lang="en-US" baseline="30000" dirty="0"/>
              <a:t>0</a:t>
            </a:r>
            <a:r>
              <a:rPr lang="en-US" sz="2000" dirty="0"/>
              <a:t>, leaving it on lower indifference curve than if it had not grown at all.</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355850" y="3559175"/>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2952750" y="454342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987550" y="3430058"/>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2149475" y="2719917"/>
            <a:ext cx="1198033" cy="1169458"/>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25" name="Freeform 24"/>
          <p:cNvSpPr/>
          <p:nvPr/>
        </p:nvSpPr>
        <p:spPr>
          <a:xfrm>
            <a:off x="1447800" y="3860800"/>
            <a:ext cx="2914650" cy="13081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33" name="Straight Connector 32"/>
          <p:cNvCxnSpPr/>
          <p:nvPr/>
        </p:nvCxnSpPr>
        <p:spPr>
          <a:xfrm>
            <a:off x="1987550" y="2613025"/>
            <a:ext cx="2447925" cy="255905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37" name="Freeform 36"/>
          <p:cNvSpPr/>
          <p:nvPr/>
        </p:nvSpPr>
        <p:spPr>
          <a:xfrm rot="10800000">
            <a:off x="2292156" y="2157247"/>
            <a:ext cx="1441644" cy="1436763"/>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6" name="TextBox 45"/>
          <p:cNvSpPr txBox="1"/>
          <p:nvPr/>
        </p:nvSpPr>
        <p:spPr>
          <a:xfrm>
            <a:off x="4090458" y="4469342"/>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51" name="TextBox 50"/>
          <p:cNvSpPr txBox="1"/>
          <p:nvPr/>
        </p:nvSpPr>
        <p:spPr>
          <a:xfrm>
            <a:off x="2563283" y="2875492"/>
            <a:ext cx="527050"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sp>
        <p:nvSpPr>
          <p:cNvPr id="23" name="TextBox 22"/>
          <p:cNvSpPr txBox="1"/>
          <p:nvPr/>
        </p:nvSpPr>
        <p:spPr>
          <a:xfrm>
            <a:off x="609600" y="5638800"/>
            <a:ext cx="4876800" cy="369332"/>
          </a:xfrm>
          <a:prstGeom prst="rect">
            <a:avLst/>
          </a:prstGeom>
          <a:noFill/>
        </p:spPr>
        <p:txBody>
          <a:bodyPr wrap="square" rtlCol="0">
            <a:spAutoFit/>
          </a:bodyPr>
          <a:lstStyle/>
          <a:p>
            <a:pPr algn="ctr"/>
            <a:r>
              <a:rPr lang="en-US" dirty="0">
                <a:solidFill>
                  <a:srgbClr val="FF0000"/>
                </a:solidFill>
              </a:rPr>
              <a:t>1.  Export-biased growth at unchanged prices</a:t>
            </a:r>
          </a:p>
        </p:txBody>
      </p:sp>
      <p:cxnSp>
        <p:nvCxnSpPr>
          <p:cNvPr id="24" name="Straight Connector 23"/>
          <p:cNvCxnSpPr/>
          <p:nvPr/>
        </p:nvCxnSpPr>
        <p:spPr>
          <a:xfrm>
            <a:off x="1498600" y="3556000"/>
            <a:ext cx="2929467" cy="1100667"/>
          </a:xfrm>
          <a:prstGeom prst="line">
            <a:avLst/>
          </a:pr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cxnSp>
      <p:sp>
        <p:nvSpPr>
          <p:cNvPr id="34" name="Oval 33"/>
          <p:cNvSpPr/>
          <p:nvPr/>
        </p:nvSpPr>
        <p:spPr>
          <a:xfrm>
            <a:off x="3810000" y="451485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8" name="TextBox 37"/>
          <p:cNvSpPr txBox="1"/>
          <p:nvPr/>
        </p:nvSpPr>
        <p:spPr>
          <a:xfrm>
            <a:off x="3817408" y="4212167"/>
            <a:ext cx="425450" cy="369332"/>
          </a:xfrm>
          <a:prstGeom prst="rect">
            <a:avLst/>
          </a:prstGeom>
          <a:noFill/>
        </p:spPr>
        <p:txBody>
          <a:bodyPr wrap="square" rtlCol="0">
            <a:spAutoFit/>
          </a:bodyPr>
          <a:lstStyle/>
          <a:p>
            <a:pPr marL="0" lvl="2"/>
            <a:r>
              <a:rPr lang="en-US" dirty="0">
                <a:solidFill>
                  <a:srgbClr val="CAAA2A"/>
                </a:solidFill>
              </a:rPr>
              <a:t>S</a:t>
            </a:r>
            <a:r>
              <a:rPr lang="en-US" baseline="30000" dirty="0">
                <a:solidFill>
                  <a:srgbClr val="CAAA2A"/>
                </a:solidFill>
              </a:rPr>
              <a:t>2</a:t>
            </a:r>
          </a:p>
        </p:txBody>
      </p:sp>
      <p:sp>
        <p:nvSpPr>
          <p:cNvPr id="39" name="Freeform 38"/>
          <p:cNvSpPr/>
          <p:nvPr/>
        </p:nvSpPr>
        <p:spPr>
          <a:xfrm rot="10800000">
            <a:off x="2056147" y="3030007"/>
            <a:ext cx="1017253" cy="995801"/>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CAAA2A"/>
            </a:solidFill>
            <a:prstDash val="lg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0" name="Oval 39"/>
          <p:cNvSpPr/>
          <p:nvPr/>
        </p:nvSpPr>
        <p:spPr>
          <a:xfrm>
            <a:off x="2441575" y="3873500"/>
            <a:ext cx="76200" cy="76200"/>
          </a:xfrm>
          <a:prstGeom prst="ellipse">
            <a:avLst/>
          </a:prstGeom>
          <a:solidFill>
            <a:schemeClr val="bg1"/>
          </a:solidFill>
          <a:ln w="25400">
            <a:solidFill>
              <a:srgbClr val="CAAA2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1" name="TextBox 40"/>
          <p:cNvSpPr txBox="1"/>
          <p:nvPr/>
        </p:nvSpPr>
        <p:spPr>
          <a:xfrm>
            <a:off x="3230033" y="3173942"/>
            <a:ext cx="527050" cy="369332"/>
          </a:xfrm>
          <a:prstGeom prst="rect">
            <a:avLst/>
          </a:prstGeom>
          <a:noFill/>
        </p:spPr>
        <p:txBody>
          <a:bodyPr wrap="square" rtlCol="0">
            <a:spAutoFit/>
          </a:bodyPr>
          <a:lstStyle/>
          <a:p>
            <a:pPr marL="0" lvl="2"/>
            <a:r>
              <a:rPr lang="en-US" dirty="0">
                <a:solidFill>
                  <a:srgbClr val="CAAA2A"/>
                </a:solidFill>
              </a:rPr>
              <a:t>D</a:t>
            </a:r>
            <a:r>
              <a:rPr lang="en-US" baseline="30000" dirty="0">
                <a:solidFill>
                  <a:srgbClr val="CAAA2A"/>
                </a:solidFill>
              </a:rPr>
              <a:t>2</a:t>
            </a:r>
          </a:p>
        </p:txBody>
      </p:sp>
      <p:cxnSp>
        <p:nvCxnSpPr>
          <p:cNvPr id="14" name="Curved Connector 13"/>
          <p:cNvCxnSpPr>
            <a:stCxn id="41" idx="1"/>
          </p:cNvCxnSpPr>
          <p:nvPr/>
        </p:nvCxnSpPr>
        <p:spPr>
          <a:xfrm rot="10800000" flipV="1">
            <a:off x="2552701" y="3358608"/>
            <a:ext cx="677333" cy="521242"/>
          </a:xfrm>
          <a:prstGeom prst="curvedConnector3">
            <a:avLst/>
          </a:prstGeom>
          <a:ln w="12700">
            <a:solidFill>
              <a:srgbClr val="CAAA2A"/>
            </a:solidFill>
            <a:tailEnd type="arrow"/>
          </a:ln>
          <a:effectLst/>
        </p:spPr>
        <p:style>
          <a:lnRef idx="2">
            <a:schemeClr val="accent1"/>
          </a:lnRef>
          <a:fillRef idx="0">
            <a:schemeClr val="accent1"/>
          </a:fillRef>
          <a:effectRef idx="1">
            <a:schemeClr val="accent1"/>
          </a:effectRef>
          <a:fontRef idx="minor">
            <a:schemeClr val="tx1"/>
          </a:fontRef>
        </p:style>
      </p:cxnSp>
      <p:sp>
        <p:nvSpPr>
          <p:cNvPr id="43" name="TextBox 42"/>
          <p:cNvSpPr txBox="1"/>
          <p:nvPr/>
        </p:nvSpPr>
        <p:spPr>
          <a:xfrm>
            <a:off x="660400" y="5909733"/>
            <a:ext cx="4876800" cy="369332"/>
          </a:xfrm>
          <a:prstGeom prst="rect">
            <a:avLst/>
          </a:prstGeom>
          <a:noFill/>
        </p:spPr>
        <p:txBody>
          <a:bodyPr wrap="square" rtlCol="0">
            <a:spAutoFit/>
          </a:bodyPr>
          <a:lstStyle/>
          <a:p>
            <a:r>
              <a:rPr lang="en-US" dirty="0">
                <a:solidFill>
                  <a:srgbClr val="CAAA2A"/>
                </a:solidFill>
              </a:rPr>
              <a:t>2.  Resulting fall in Terms of Trade</a:t>
            </a:r>
          </a:p>
        </p:txBody>
      </p:sp>
      <p:sp>
        <p:nvSpPr>
          <p:cNvPr id="45" name="Oval 44"/>
          <p:cNvSpPr/>
          <p:nvPr/>
        </p:nvSpPr>
        <p:spPr>
          <a:xfrm>
            <a:off x="2552700" y="3194050"/>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4" name="Oval 43"/>
          <p:cNvSpPr/>
          <p:nvPr/>
        </p:nvSpPr>
        <p:spPr>
          <a:xfrm>
            <a:off x="4051300" y="4759325"/>
            <a:ext cx="76200" cy="76200"/>
          </a:xfrm>
          <a:prstGeom prst="ellipse">
            <a:avLst/>
          </a:prstGeom>
          <a:solidFill>
            <a:schemeClr val="bg1"/>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7" name="Freeform 46"/>
          <p:cNvSpPr/>
          <p:nvPr/>
        </p:nvSpPr>
        <p:spPr>
          <a:xfrm>
            <a:off x="1568450" y="2676526"/>
            <a:ext cx="473075" cy="904874"/>
          </a:xfrm>
          <a:custGeom>
            <a:avLst/>
            <a:gdLst>
              <a:gd name="connsiteX0" fmla="*/ 0 w 292100"/>
              <a:gd name="connsiteY0" fmla="*/ 177800 h 177800"/>
              <a:gd name="connsiteX1" fmla="*/ 114300 w 292100"/>
              <a:gd name="connsiteY1" fmla="*/ 88900 h 177800"/>
              <a:gd name="connsiteX2" fmla="*/ 292100 w 292100"/>
              <a:gd name="connsiteY2" fmla="*/ 0 h 177800"/>
              <a:gd name="connsiteX3" fmla="*/ 292100 w 292100"/>
              <a:gd name="connsiteY3" fmla="*/ 0 h 177800"/>
            </a:gdLst>
            <a:ahLst/>
            <a:cxnLst>
              <a:cxn ang="0">
                <a:pos x="connsiteX0" y="connsiteY0"/>
              </a:cxn>
              <a:cxn ang="0">
                <a:pos x="connsiteX1" y="connsiteY1"/>
              </a:cxn>
              <a:cxn ang="0">
                <a:pos x="connsiteX2" y="connsiteY2"/>
              </a:cxn>
              <a:cxn ang="0">
                <a:pos x="connsiteX3" y="connsiteY3"/>
              </a:cxn>
            </a:cxnLst>
            <a:rect l="l" t="t" r="r" b="b"/>
            <a:pathLst>
              <a:path w="292100" h="177800">
                <a:moveTo>
                  <a:pt x="0" y="177800"/>
                </a:moveTo>
                <a:cubicBezTo>
                  <a:pt x="32808" y="148166"/>
                  <a:pt x="65617" y="118533"/>
                  <a:pt x="114300" y="88900"/>
                </a:cubicBezTo>
                <a:cubicBezTo>
                  <a:pt x="162983" y="59267"/>
                  <a:pt x="292100" y="0"/>
                  <a:pt x="292100" y="0"/>
                </a:cubicBezTo>
                <a:lnTo>
                  <a:pt x="292100" y="0"/>
                </a:lnTo>
              </a:path>
            </a:pathLst>
          </a:custGeom>
          <a:ln w="12700">
            <a:solidFill>
              <a:srgbClr val="CAAA2A"/>
            </a:solidFill>
            <a:headEnd type="arrow"/>
            <a:tailEnd type="none"/>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689FF54B-9BD1-184E-834C-6E9DCECCD099}"/>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7414674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t>Effects of Import-Biased Growth on World Price: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59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4038600" y="1981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1" name="Straight Connector 20"/>
          <p:cNvCxnSpPr/>
          <p:nvPr/>
        </p:nvCxnSpPr>
        <p:spPr>
          <a:xfrm flipV="1">
            <a:off x="2438400" y="2827867"/>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Rectangle 21"/>
          <p:cNvSpPr/>
          <p:nvPr/>
        </p:nvSpPr>
        <p:spPr>
          <a:xfrm>
            <a:off x="4495800" y="2590800"/>
            <a:ext cx="590914" cy="369332"/>
          </a:xfrm>
          <a:prstGeom prst="rect">
            <a:avLst/>
          </a:prstGeom>
        </p:spPr>
        <p:txBody>
          <a:bodyPr wrap="none">
            <a:spAutoFit/>
          </a:bodyPr>
          <a:lstStyle/>
          <a:p>
            <a:pPr marL="0" lvl="2"/>
            <a:r>
              <a:rPr lang="en-US" dirty="0"/>
              <a:t>RS</a:t>
            </a:r>
            <a:r>
              <a:rPr lang="en-US" baseline="30000" dirty="0"/>
              <a:t>0</a:t>
            </a:r>
            <a:endParaRPr lang="en-US" baseline="30000" dirty="0">
              <a:solidFill>
                <a:srgbClr val="3366FF"/>
              </a:solidFill>
            </a:endParaRPr>
          </a:p>
        </p:txBody>
      </p:sp>
      <p:cxnSp>
        <p:nvCxnSpPr>
          <p:cNvPr id="23" name="Straight Connector 22"/>
          <p:cNvCxnSpPr/>
          <p:nvPr/>
        </p:nvCxnSpPr>
        <p:spPr>
          <a:xfrm flipV="1">
            <a:off x="1515534" y="1634066"/>
            <a:ext cx="2175933" cy="2252135"/>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3657600" y="1524000"/>
            <a:ext cx="595160" cy="369332"/>
          </a:xfrm>
          <a:prstGeom prst="rect">
            <a:avLst/>
          </a:prstGeom>
        </p:spPr>
        <p:txBody>
          <a:bodyPr wrap="none">
            <a:spAutoFit/>
          </a:bodyPr>
          <a:lstStyle/>
          <a:p>
            <a:r>
              <a:rPr lang="en-US" dirty="0"/>
              <a:t>RS*</a:t>
            </a:r>
          </a:p>
        </p:txBody>
      </p:sp>
      <p:cxnSp>
        <p:nvCxnSpPr>
          <p:cNvPr id="25" name="Straight Connector 24"/>
          <p:cNvCxnSpPr/>
          <p:nvPr/>
        </p:nvCxnSpPr>
        <p:spPr>
          <a:xfrm>
            <a:off x="1828800" y="2286001"/>
            <a:ext cx="2209800" cy="2438399"/>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32004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5029200" y="1524000"/>
            <a:ext cx="3657600" cy="3657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Large country growth, if </a:t>
            </a:r>
            <a:r>
              <a:rPr lang="en-US" sz="2400" dirty="0">
                <a:solidFill>
                  <a:srgbClr val="00B050"/>
                </a:solidFill>
              </a:rPr>
              <a:t>import-biased</a:t>
            </a:r>
          </a:p>
          <a:p>
            <a:r>
              <a:rPr lang="en-US" sz="2400" dirty="0"/>
              <a:t>RS shifts left</a:t>
            </a:r>
          </a:p>
          <a:p>
            <a:r>
              <a:rPr lang="en-US" sz="2400" dirty="0"/>
              <a:t>RS</a:t>
            </a:r>
            <a:r>
              <a:rPr lang="en-US" sz="2400" baseline="30000" dirty="0"/>
              <a:t>W</a:t>
            </a:r>
            <a:r>
              <a:rPr lang="en-US" sz="2400" dirty="0"/>
              <a:t> may shift right or left because</a:t>
            </a:r>
          </a:p>
          <a:p>
            <a:pPr lvl="1"/>
            <a:r>
              <a:rPr lang="en-US" sz="2000" dirty="0"/>
              <a:t>RS falls</a:t>
            </a:r>
          </a:p>
          <a:p>
            <a:pPr lvl="1"/>
            <a:r>
              <a:rPr lang="en-US" sz="2000" dirty="0"/>
              <a:t>β</a:t>
            </a:r>
            <a:r>
              <a:rPr lang="en-US" sz="2000" baseline="-25000" dirty="0"/>
              <a:t>SF </a:t>
            </a:r>
            <a:r>
              <a:rPr lang="en-US" sz="2000" dirty="0"/>
              <a:t>rises </a:t>
            </a:r>
          </a:p>
          <a:p>
            <a:r>
              <a:rPr lang="en-US" sz="2400" dirty="0"/>
              <a:t>World relative price of cloth may rise or fall.</a:t>
            </a:r>
          </a:p>
        </p:txBody>
      </p:sp>
      <p:cxnSp>
        <p:nvCxnSpPr>
          <p:cNvPr id="20" name="Straight Connector 19"/>
          <p:cNvCxnSpPr/>
          <p:nvPr/>
        </p:nvCxnSpPr>
        <p:spPr>
          <a:xfrm flipV="1">
            <a:off x="1752600" y="20574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a:cxnSpLocks/>
          </p:cNvCxnSpPr>
          <p:nvPr/>
        </p:nvCxnSpPr>
        <p:spPr>
          <a:xfrm>
            <a:off x="1447800" y="3200400"/>
            <a:ext cx="12192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37" name="Rectangle 36"/>
          <p:cNvSpPr/>
          <p:nvPr/>
        </p:nvSpPr>
        <p:spPr>
          <a:xfrm>
            <a:off x="3810000" y="17526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35" name="Straight Connector 34"/>
          <p:cNvCxnSpPr/>
          <p:nvPr/>
        </p:nvCxnSpPr>
        <p:spPr>
          <a:xfrm flipV="1">
            <a:off x="2286000" y="26670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sp>
        <p:nvSpPr>
          <p:cNvPr id="38" name="Rectangle 37"/>
          <p:cNvSpPr/>
          <p:nvPr/>
        </p:nvSpPr>
        <p:spPr>
          <a:xfrm>
            <a:off x="4419600" y="2438400"/>
            <a:ext cx="590914" cy="369332"/>
          </a:xfrm>
          <a:prstGeom prst="rect">
            <a:avLst/>
          </a:prstGeom>
        </p:spPr>
        <p:txBody>
          <a:bodyPr wrap="none">
            <a:spAutoFit/>
          </a:bodyPr>
          <a:lstStyle/>
          <a:p>
            <a:pPr marL="0" lvl="2"/>
            <a:r>
              <a:rPr lang="en-US" dirty="0">
                <a:solidFill>
                  <a:srgbClr val="00B050"/>
                </a:solidFill>
              </a:rPr>
              <a:t>RS</a:t>
            </a:r>
            <a:r>
              <a:rPr lang="en-US" baseline="30000" dirty="0">
                <a:solidFill>
                  <a:srgbClr val="00B050"/>
                </a:solidFill>
              </a:rPr>
              <a:t>1</a:t>
            </a:r>
          </a:p>
        </p:txBody>
      </p:sp>
      <p:sp>
        <p:nvSpPr>
          <p:cNvPr id="39" name="TextBox 38"/>
          <p:cNvSpPr txBox="1"/>
          <p:nvPr/>
        </p:nvSpPr>
        <p:spPr>
          <a:xfrm>
            <a:off x="609600" y="5638800"/>
            <a:ext cx="4876800" cy="369332"/>
          </a:xfrm>
          <a:prstGeom prst="rect">
            <a:avLst/>
          </a:prstGeom>
          <a:noFill/>
        </p:spPr>
        <p:txBody>
          <a:bodyPr wrap="square" rtlCol="0">
            <a:spAutoFit/>
          </a:bodyPr>
          <a:lstStyle/>
          <a:p>
            <a:pPr algn="ctr"/>
            <a:r>
              <a:rPr lang="en-US" dirty="0">
                <a:solidFill>
                  <a:srgbClr val="00B050"/>
                </a:solidFill>
              </a:rPr>
              <a:t>Import-biased Growth of Large Home Country</a:t>
            </a:r>
          </a:p>
        </p:txBody>
      </p:sp>
      <p:sp>
        <p:nvSpPr>
          <p:cNvPr id="27" name="Rectangle 26"/>
          <p:cNvSpPr/>
          <p:nvPr/>
        </p:nvSpPr>
        <p:spPr>
          <a:xfrm>
            <a:off x="3886200" y="4343400"/>
            <a:ext cx="663964" cy="369332"/>
          </a:xfrm>
          <a:prstGeom prst="rect">
            <a:avLst/>
          </a:prstGeom>
        </p:spPr>
        <p:txBody>
          <a:bodyPr wrap="none">
            <a:spAutoFit/>
          </a:bodyPr>
          <a:lstStyle/>
          <a:p>
            <a:r>
              <a:rPr lang="en-US" dirty="0"/>
              <a:t>RD</a:t>
            </a:r>
            <a:r>
              <a:rPr lang="en-US" baseline="30000" dirty="0"/>
              <a:t>W</a:t>
            </a:r>
            <a:endParaRPr lang="en-US" dirty="0"/>
          </a:p>
        </p:txBody>
      </p:sp>
      <p:cxnSp>
        <p:nvCxnSpPr>
          <p:cNvPr id="30" name="Straight Connector 29">
            <a:extLst>
              <a:ext uri="{FF2B5EF4-FFF2-40B4-BE49-F238E27FC236}">
                <a16:creationId xmlns:a16="http://schemas.microsoft.com/office/drawing/2014/main" id="{D665B5CB-9BA6-AD47-841C-63CA511FBF0A}"/>
              </a:ext>
            </a:extLst>
          </p:cNvPr>
          <p:cNvCxnSpPr/>
          <p:nvPr/>
        </p:nvCxnSpPr>
        <p:spPr>
          <a:xfrm flipV="1">
            <a:off x="2057400" y="2362200"/>
            <a:ext cx="2175933" cy="2252135"/>
          </a:xfrm>
          <a:prstGeom prst="line">
            <a:avLst/>
          </a:prstGeom>
          <a:ln>
            <a:solidFill>
              <a:srgbClr val="00B05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4AEDE783-2C1E-5046-8445-0DD249766E1C}"/>
              </a:ext>
            </a:extLst>
          </p:cNvPr>
          <p:cNvCxnSpPr>
            <a:cxnSpLocks/>
          </p:cNvCxnSpPr>
          <p:nvPr/>
        </p:nvCxnSpPr>
        <p:spPr>
          <a:xfrm>
            <a:off x="1447800" y="3657600"/>
            <a:ext cx="1676400" cy="0"/>
          </a:xfrm>
          <a:prstGeom prst="line">
            <a:avLst/>
          </a:prstGeom>
          <a:ln>
            <a:solidFill>
              <a:srgbClr val="00B050"/>
            </a:solidFill>
            <a:prstDash val="dash"/>
          </a:ln>
          <a:effectLst/>
        </p:spPr>
        <p:style>
          <a:lnRef idx="2">
            <a:schemeClr val="accent1"/>
          </a:lnRef>
          <a:fillRef idx="0">
            <a:schemeClr val="accent1"/>
          </a:fillRef>
          <a:effectRef idx="1">
            <a:schemeClr val="accent1"/>
          </a:effectRef>
          <a:fontRef idx="minor">
            <a:schemeClr val="tx1"/>
          </a:fontRef>
        </p:style>
      </p:cxnSp>
      <p:sp>
        <p:nvSpPr>
          <p:cNvPr id="40" name="TextBox 39">
            <a:extLst>
              <a:ext uri="{FF2B5EF4-FFF2-40B4-BE49-F238E27FC236}">
                <a16:creationId xmlns:a16="http://schemas.microsoft.com/office/drawing/2014/main" id="{5A591C2D-FE6A-4341-BF81-548CB59E398D}"/>
              </a:ext>
            </a:extLst>
          </p:cNvPr>
          <p:cNvSpPr txBox="1"/>
          <p:nvPr/>
        </p:nvSpPr>
        <p:spPr>
          <a:xfrm>
            <a:off x="762000" y="29718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42" name="Rectangle 41">
            <a:extLst>
              <a:ext uri="{FF2B5EF4-FFF2-40B4-BE49-F238E27FC236}">
                <a16:creationId xmlns:a16="http://schemas.microsoft.com/office/drawing/2014/main" id="{58FC9EC5-900B-D84B-A4AE-54CE9C04632F}"/>
              </a:ext>
            </a:extLst>
          </p:cNvPr>
          <p:cNvSpPr/>
          <p:nvPr/>
        </p:nvSpPr>
        <p:spPr>
          <a:xfrm>
            <a:off x="4191000" y="2209800"/>
            <a:ext cx="864339" cy="369332"/>
          </a:xfrm>
          <a:prstGeom prst="rect">
            <a:avLst/>
          </a:prstGeom>
        </p:spPr>
        <p:txBody>
          <a:bodyPr wrap="none">
            <a:spAutoFit/>
          </a:bodyPr>
          <a:lstStyle/>
          <a:p>
            <a:r>
              <a:rPr lang="en-US" dirty="0">
                <a:solidFill>
                  <a:srgbClr val="00B050"/>
                </a:solidFill>
              </a:rPr>
              <a:t>RS</a:t>
            </a:r>
            <a:r>
              <a:rPr lang="en-US" baseline="30000" dirty="0">
                <a:solidFill>
                  <a:srgbClr val="00B050"/>
                </a:solidFill>
              </a:rPr>
              <a:t>W1</a:t>
            </a:r>
            <a:r>
              <a:rPr lang="en-US" dirty="0">
                <a:solidFill>
                  <a:srgbClr val="00B050"/>
                </a:solidFill>
              </a:rPr>
              <a:t>?</a:t>
            </a:r>
          </a:p>
        </p:txBody>
      </p:sp>
      <p:cxnSp>
        <p:nvCxnSpPr>
          <p:cNvPr id="10" name="Straight Arrow Connector 9">
            <a:extLst>
              <a:ext uri="{FF2B5EF4-FFF2-40B4-BE49-F238E27FC236}">
                <a16:creationId xmlns:a16="http://schemas.microsoft.com/office/drawing/2014/main" id="{5528D846-3B41-9C47-A99F-F353466E6731}"/>
              </a:ext>
            </a:extLst>
          </p:cNvPr>
          <p:cNvCxnSpPr/>
          <p:nvPr/>
        </p:nvCxnSpPr>
        <p:spPr>
          <a:xfrm>
            <a:off x="3657600" y="2362200"/>
            <a:ext cx="304800" cy="3048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cxnSp>
        <p:nvCxnSpPr>
          <p:cNvPr id="43" name="Straight Arrow Connector 42">
            <a:extLst>
              <a:ext uri="{FF2B5EF4-FFF2-40B4-BE49-F238E27FC236}">
                <a16:creationId xmlns:a16="http://schemas.microsoft.com/office/drawing/2014/main" id="{201BEF3B-BBF1-B549-92AF-23F0E3B1ACE1}"/>
              </a:ext>
            </a:extLst>
          </p:cNvPr>
          <p:cNvCxnSpPr>
            <a:cxnSpLocks/>
          </p:cNvCxnSpPr>
          <p:nvPr/>
        </p:nvCxnSpPr>
        <p:spPr>
          <a:xfrm>
            <a:off x="1524000" y="3200400"/>
            <a:ext cx="0" cy="457200"/>
          </a:xfrm>
          <a:prstGeom prst="straightConnector1">
            <a:avLst/>
          </a:prstGeom>
          <a:ln>
            <a:solidFill>
              <a:srgbClr val="00B050"/>
            </a:solidFill>
            <a:headEnd type="triangle"/>
            <a:tailEnd type="triangle"/>
          </a:ln>
        </p:spPr>
        <p:style>
          <a:lnRef idx="2">
            <a:schemeClr val="accent1"/>
          </a:lnRef>
          <a:fillRef idx="0">
            <a:schemeClr val="accent1"/>
          </a:fillRef>
          <a:effectRef idx="1">
            <a:schemeClr val="accent1"/>
          </a:effectRef>
          <a:fontRef idx="minor">
            <a:schemeClr val="tx1"/>
          </a:fontRef>
        </p:style>
      </p:cxnSp>
      <p:sp>
        <p:nvSpPr>
          <p:cNvPr id="44" name="TextBox 43">
            <a:extLst>
              <a:ext uri="{FF2B5EF4-FFF2-40B4-BE49-F238E27FC236}">
                <a16:creationId xmlns:a16="http://schemas.microsoft.com/office/drawing/2014/main" id="{2467C50F-A507-754D-9EC5-8A2592E209C1}"/>
              </a:ext>
            </a:extLst>
          </p:cNvPr>
          <p:cNvSpPr txBox="1"/>
          <p:nvPr/>
        </p:nvSpPr>
        <p:spPr>
          <a:xfrm>
            <a:off x="762000" y="3429000"/>
            <a:ext cx="762000" cy="369332"/>
          </a:xfrm>
          <a:prstGeom prst="rect">
            <a:avLst/>
          </a:prstGeom>
          <a:noFill/>
        </p:spPr>
        <p:txBody>
          <a:bodyPr wrap="square" rtlCol="0">
            <a:spAutoFit/>
          </a:bodyPr>
          <a:lstStyle/>
          <a:p>
            <a:pPr marL="0" lvl="2"/>
            <a:r>
              <a:rPr lang="en-US" dirty="0">
                <a:solidFill>
                  <a:srgbClr val="00B050"/>
                </a:solidFill>
              </a:rPr>
              <a:t>RP</a:t>
            </a:r>
            <a:r>
              <a:rPr lang="en-US" baseline="30000" dirty="0">
                <a:solidFill>
                  <a:srgbClr val="00B050"/>
                </a:solidFill>
              </a:rPr>
              <a:t>1</a:t>
            </a:r>
            <a:r>
              <a:rPr lang="en-US" dirty="0">
                <a:solidFill>
                  <a:srgbClr val="00B050"/>
                </a:solidFill>
              </a:rPr>
              <a:t>?</a:t>
            </a:r>
            <a:endParaRPr lang="en-US" baseline="30000" dirty="0">
              <a:solidFill>
                <a:srgbClr val="00B050"/>
              </a:solidFill>
            </a:endParaRPr>
          </a:p>
        </p:txBody>
      </p:sp>
      <p:sp>
        <p:nvSpPr>
          <p:cNvPr id="3" name="Footer Placeholder 2">
            <a:extLst>
              <a:ext uri="{FF2B5EF4-FFF2-40B4-BE49-F238E27FC236}">
                <a16:creationId xmlns:a16="http://schemas.microsoft.com/office/drawing/2014/main" id="{A0C637CC-DB82-B446-B590-9DDEA697E01A}"/>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4100205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solidFill>
                  <a:schemeClr val="bg1">
                    <a:lumMod val="75000"/>
                  </a:schemeClr>
                </a:solidFill>
              </a:rPr>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888573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60</a:t>
            </a:fld>
            <a:endParaRPr lang="en-US"/>
          </a:p>
        </p:txBody>
      </p:sp>
    </p:spTree>
    <p:extLst>
      <p:ext uri="{BB962C8B-B14F-4D97-AF65-F5344CB8AC3E}">
        <p14:creationId xmlns:p14="http://schemas.microsoft.com/office/powerpoint/2010/main" val="3211007192"/>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a country’s government could choose between two policies that would both increase its GDP (at unchanged prices) by the same amount, one causing growth that is import-biased and one that is export-biased.  </a:t>
            </a:r>
          </a:p>
          <a:p>
            <a:pPr lvl="1"/>
            <a:r>
              <a:rPr lang="en-US" dirty="0"/>
              <a:t>Which would be better for the country if the country were small?  </a:t>
            </a:r>
          </a:p>
          <a:p>
            <a:pPr lvl="1"/>
            <a:r>
              <a:rPr lang="en-US" dirty="0"/>
              <a:t>Which would be better if it were large?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61</a:t>
            </a:fld>
            <a:endParaRPr lang="en-US"/>
          </a:p>
        </p:txBody>
      </p:sp>
    </p:spTree>
    <p:extLst>
      <p:ext uri="{BB962C8B-B14F-4D97-AF65-F5344CB8AC3E}">
        <p14:creationId xmlns:p14="http://schemas.microsoft.com/office/powerpoint/2010/main" val="213798974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Suppose that the foreign country were to grow in a manner that is neither export-biased nor import-biased, and that therefore leaves its relative supply curve unchanged.  What would happen, if anything, to world prices and to the welfare of the home country? </a:t>
            </a:r>
            <a:endParaRPr lang="en-US" sz="12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62</a:t>
            </a:fld>
            <a:endParaRPr lang="en-US"/>
          </a:p>
        </p:txBody>
      </p:sp>
    </p:spTree>
    <p:extLst>
      <p:ext uri="{BB962C8B-B14F-4D97-AF65-F5344CB8AC3E}">
        <p14:creationId xmlns:p14="http://schemas.microsoft.com/office/powerpoint/2010/main" val="186640856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Outline</a:t>
            </a:r>
          </a:p>
        </p:txBody>
      </p:sp>
      <p:sp>
        <p:nvSpPr>
          <p:cNvPr id="3" name="Content Placeholder 2"/>
          <p:cNvSpPr>
            <a:spLocks noGrp="1"/>
          </p:cNvSpPr>
          <p:nvPr>
            <p:ph idx="1"/>
          </p:nvPr>
        </p:nvSpPr>
        <p:spPr/>
        <p:txBody>
          <a:bodyPr/>
          <a:lstStyle/>
          <a:p>
            <a:r>
              <a:rPr lang="en-US" dirty="0">
                <a:solidFill>
                  <a:schemeClr val="bg1">
                    <a:lumMod val="75000"/>
                  </a:schemeClr>
                </a:solidFill>
              </a:rPr>
              <a:t>Relative supply</a:t>
            </a:r>
          </a:p>
          <a:p>
            <a:r>
              <a:rPr lang="en-US" dirty="0">
                <a:solidFill>
                  <a:schemeClr val="bg1">
                    <a:lumMod val="75000"/>
                  </a:schemeClr>
                </a:solidFill>
              </a:rPr>
              <a:t>Relative demand</a:t>
            </a:r>
          </a:p>
          <a:p>
            <a:r>
              <a:rPr lang="en-US" dirty="0">
                <a:solidFill>
                  <a:schemeClr val="bg1">
                    <a:lumMod val="75000"/>
                  </a:schemeClr>
                </a:solidFill>
              </a:rPr>
              <a:t>International equilibrium</a:t>
            </a:r>
          </a:p>
          <a:p>
            <a:pPr lvl="1"/>
            <a:r>
              <a:rPr lang="en-US" dirty="0">
                <a:solidFill>
                  <a:schemeClr val="bg1">
                    <a:lumMod val="75000"/>
                  </a:schemeClr>
                </a:solidFill>
              </a:rPr>
              <a:t>Small country</a:t>
            </a:r>
          </a:p>
          <a:p>
            <a:pPr lvl="1"/>
            <a:r>
              <a:rPr lang="en-US" dirty="0">
                <a:solidFill>
                  <a:schemeClr val="bg1">
                    <a:lumMod val="75000"/>
                  </a:schemeClr>
                </a:solidFill>
              </a:rPr>
              <a:t>Two country world</a:t>
            </a:r>
          </a:p>
          <a:p>
            <a:r>
              <a:rPr lang="en-US" dirty="0">
                <a:solidFill>
                  <a:schemeClr val="bg1">
                    <a:lumMod val="75000"/>
                  </a:schemeClr>
                </a:solidFill>
              </a:rPr>
              <a:t>Effects of growth</a:t>
            </a:r>
          </a:p>
          <a:p>
            <a:r>
              <a:rPr lang="en-US" dirty="0"/>
              <a:t>Effects of trade barriers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63</a:t>
            </a:fld>
            <a:endParaRPr lang="en-US"/>
          </a:p>
        </p:txBody>
      </p:sp>
      <p:sp>
        <p:nvSpPr>
          <p:cNvPr id="4" name="Footer Placeholder 3">
            <a:extLst>
              <a:ext uri="{FF2B5EF4-FFF2-40B4-BE49-F238E27FC236}">
                <a16:creationId xmlns:a16="http://schemas.microsoft.com/office/drawing/2014/main" id="{394F33A1-B5A9-0141-BF10-42C0C73A106E}"/>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6" name="Rectangle 5">
            <a:extLst>
              <a:ext uri="{FF2B5EF4-FFF2-40B4-BE49-F238E27FC236}">
                <a16:creationId xmlns:a16="http://schemas.microsoft.com/office/drawing/2014/main" id="{BD08EBC7-EF61-0F44-9F7E-FE1DC8195D3D}"/>
              </a:ext>
            </a:extLst>
          </p:cNvPr>
          <p:cNvSpPr/>
          <p:nvPr/>
        </p:nvSpPr>
        <p:spPr>
          <a:xfrm>
            <a:off x="0" y="0"/>
            <a:ext cx="9144000" cy="6858000"/>
          </a:xfrm>
          <a:prstGeom prst="rect">
            <a:avLst/>
          </a:prstGeom>
          <a:noFill/>
          <a:ln w="381000">
            <a:solidFill>
              <a:srgbClr val="0000FF"/>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794409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dirty="0"/>
              <a:t>A trade barrier might include</a:t>
            </a:r>
          </a:p>
          <a:p>
            <a:pPr lvl="1"/>
            <a:r>
              <a:rPr lang="en-US" dirty="0"/>
              <a:t>Import tariff</a:t>
            </a:r>
          </a:p>
          <a:p>
            <a:pPr lvl="1"/>
            <a:r>
              <a:rPr lang="en-US" dirty="0"/>
              <a:t>Import quota or other non-tariff barrier</a:t>
            </a:r>
          </a:p>
          <a:p>
            <a:pPr lvl="1"/>
            <a:r>
              <a:rPr lang="en-US" dirty="0"/>
              <a:t>Export tax</a:t>
            </a:r>
          </a:p>
          <a:p>
            <a:pPr lvl="1"/>
            <a:r>
              <a:rPr lang="en-US" dirty="0"/>
              <a:t>Quantitative export restriction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64</a:t>
            </a:fld>
            <a:endParaRPr lang="en-US"/>
          </a:p>
        </p:txBody>
      </p:sp>
      <p:sp>
        <p:nvSpPr>
          <p:cNvPr id="4" name="Footer Placeholder 3">
            <a:extLst>
              <a:ext uri="{FF2B5EF4-FFF2-40B4-BE49-F238E27FC236}">
                <a16:creationId xmlns:a16="http://schemas.microsoft.com/office/drawing/2014/main" id="{F3D37B98-056A-314D-871D-346F8D4FC80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921959652"/>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trade barriers</a:t>
            </a:r>
          </a:p>
        </p:txBody>
      </p:sp>
      <p:sp>
        <p:nvSpPr>
          <p:cNvPr id="3" name="Content Placeholder 2"/>
          <p:cNvSpPr>
            <a:spLocks noGrp="1"/>
          </p:cNvSpPr>
          <p:nvPr>
            <p:ph idx="1"/>
          </p:nvPr>
        </p:nvSpPr>
        <p:spPr/>
        <p:txBody>
          <a:bodyPr/>
          <a:lstStyle/>
          <a:p>
            <a:r>
              <a:rPr lang="en-US" sz="2400" dirty="0"/>
              <a:t>All of these have the effect of raising the domestic relative price of the imported good above the world price</a:t>
            </a:r>
          </a:p>
          <a:p>
            <a:r>
              <a:rPr lang="en-US" sz="2400" dirty="0"/>
              <a:t>In the model here, the home country exports cloth, so a trade barrier causes:</a:t>
            </a:r>
          </a:p>
          <a:p>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baseline="30000" dirty="0"/>
              <a:t>W</a:t>
            </a:r>
            <a:r>
              <a:rPr lang="en-US" dirty="0"/>
              <a:t>/P</a:t>
            </a:r>
            <a:r>
              <a:rPr lang="en-US" baseline="-25000" dirty="0"/>
              <a:t>F</a:t>
            </a:r>
            <a:r>
              <a:rPr lang="en-US" baseline="30000" dirty="0"/>
              <a:t>W  </a:t>
            </a:r>
            <a:r>
              <a:rPr lang="en-US" dirty="0"/>
              <a:t>; i.e., RP &lt; RP</a:t>
            </a:r>
            <a:r>
              <a:rPr lang="en-US" baseline="30000" dirty="0"/>
              <a:t>W</a:t>
            </a:r>
            <a:endParaRPr lang="en-US" dirty="0"/>
          </a:p>
          <a:p>
            <a:pPr marL="0" lvl="2" indent="0">
              <a:buNone/>
            </a:pPr>
            <a:endParaRPr lang="en-US" dirty="0"/>
          </a:p>
          <a:p>
            <a:pPr marL="0" lvl="2" indent="0">
              <a:buNone/>
            </a:pPr>
            <a:r>
              <a:rPr lang="en-US" dirty="0"/>
              <a:t>    or in a 2-country world:</a:t>
            </a:r>
          </a:p>
          <a:p>
            <a:pPr marL="0" lvl="2" indent="0">
              <a:buNone/>
            </a:pPr>
            <a:endParaRPr lang="en-US" dirty="0"/>
          </a:p>
          <a:p>
            <a:pPr marL="0" lvl="2" indent="0">
              <a:buNone/>
            </a:pPr>
            <a:r>
              <a:rPr lang="en-US" dirty="0"/>
              <a:t>		P</a:t>
            </a:r>
            <a:r>
              <a:rPr lang="en-US" baseline="-25000" dirty="0"/>
              <a:t>C</a:t>
            </a:r>
            <a:r>
              <a:rPr lang="en-US" dirty="0"/>
              <a:t>/P</a:t>
            </a:r>
            <a:r>
              <a:rPr lang="en-US" baseline="-25000" dirty="0"/>
              <a:t>F </a:t>
            </a:r>
            <a:r>
              <a:rPr lang="en-US" dirty="0"/>
              <a:t>&lt; P</a:t>
            </a:r>
            <a:r>
              <a:rPr lang="en-US" baseline="-25000" dirty="0"/>
              <a:t>C</a:t>
            </a:r>
            <a:r>
              <a:rPr lang="en-US" dirty="0"/>
              <a:t>*/P</a:t>
            </a:r>
            <a:r>
              <a:rPr lang="en-US" baseline="-25000" dirty="0"/>
              <a:t>F</a:t>
            </a:r>
            <a:r>
              <a:rPr lang="en-US" dirty="0"/>
              <a:t>* ; i.e.,  RP &lt; RP*</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65</a:t>
            </a:fld>
            <a:endParaRPr lang="en-US"/>
          </a:p>
        </p:txBody>
      </p:sp>
      <p:sp>
        <p:nvSpPr>
          <p:cNvPr id="4" name="Footer Placeholder 3">
            <a:extLst>
              <a:ext uri="{FF2B5EF4-FFF2-40B4-BE49-F238E27FC236}">
                <a16:creationId xmlns:a16="http://schemas.microsoft.com/office/drawing/2014/main" id="{561B49AA-2477-904B-AC92-860CAE515DA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47194439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66</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85900" y="2647950"/>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2" name="Freeform 41"/>
          <p:cNvSpPr/>
          <p:nvPr/>
        </p:nvSpPr>
        <p:spPr>
          <a:xfrm>
            <a:off x="1447798" y="3911601"/>
            <a:ext cx="2311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2034227"/>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48" name="Rectangle 47"/>
          <p:cNvSpPr/>
          <p:nvPr/>
        </p:nvSpPr>
        <p:spPr>
          <a:xfrm>
            <a:off x="1625599" y="2565400"/>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49" name="Straight Connector 48"/>
          <p:cNvCxnSpPr/>
          <p:nvPr/>
        </p:nvCxnSpPr>
        <p:spPr>
          <a:xfrm>
            <a:off x="1557867" y="3606800"/>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3336925" y="45783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3" name="Oval 52"/>
          <p:cNvSpPr/>
          <p:nvPr/>
        </p:nvSpPr>
        <p:spPr>
          <a:xfrm>
            <a:off x="2828925" y="4203700"/>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p:cNvSpPr/>
          <p:nvPr/>
        </p:nvSpPr>
        <p:spPr>
          <a:xfrm>
            <a:off x="1641474" y="3368675"/>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57" name="Straight Connector 56"/>
          <p:cNvCxnSpPr/>
          <p:nvPr/>
        </p:nvCxnSpPr>
        <p:spPr>
          <a:xfrm flipV="1">
            <a:off x="1447800" y="4631267"/>
            <a:ext cx="1820333" cy="550334"/>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flipV="1">
            <a:off x="1447800" y="4309533"/>
            <a:ext cx="1337733" cy="863600"/>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60" name="Rectangle 59"/>
          <p:cNvSpPr/>
          <p:nvPr/>
        </p:nvSpPr>
        <p:spPr>
          <a:xfrm>
            <a:off x="1447800" y="4419600"/>
            <a:ext cx="906993" cy="369332"/>
          </a:xfrm>
          <a:prstGeom prst="rect">
            <a:avLst/>
          </a:prstGeom>
        </p:spPr>
        <p:txBody>
          <a:bodyPr wrap="square">
            <a:spAutoFit/>
          </a:bodyPr>
          <a:lstStyle/>
          <a:p>
            <a:pPr marL="0" lvl="2"/>
            <a:r>
              <a:rPr lang="en-US" dirty="0">
                <a:solidFill>
                  <a:srgbClr val="FF0000"/>
                </a:solidFill>
              </a:rPr>
              <a:t>1/RS</a:t>
            </a:r>
            <a:r>
              <a:rPr lang="en-US" baseline="30000" dirty="0">
                <a:solidFill>
                  <a:srgbClr val="FF0000"/>
                </a:solidFill>
              </a:rPr>
              <a:t>1</a:t>
            </a:r>
            <a:r>
              <a:rPr lang="en-US" dirty="0">
                <a:solidFill>
                  <a:srgbClr val="FF0000"/>
                </a:solidFill>
              </a:rPr>
              <a:t> </a:t>
            </a:r>
          </a:p>
        </p:txBody>
      </p:sp>
      <p:sp>
        <p:nvSpPr>
          <p:cNvPr id="61" name="Rectangle 60"/>
          <p:cNvSpPr/>
          <p:nvPr/>
        </p:nvSpPr>
        <p:spPr>
          <a:xfrm>
            <a:off x="2327273" y="4816474"/>
            <a:ext cx="1025527" cy="369332"/>
          </a:xfrm>
          <a:prstGeom prst="rect">
            <a:avLst/>
          </a:prstGeom>
        </p:spPr>
        <p:txBody>
          <a:bodyPr wrap="square">
            <a:spAutoFit/>
          </a:bodyPr>
          <a:lstStyle/>
          <a:p>
            <a:pPr marL="0" lvl="2"/>
            <a:r>
              <a:rPr lang="en-US" dirty="0"/>
              <a:t>1/RS</a:t>
            </a:r>
            <a:r>
              <a:rPr lang="en-US" baseline="30000" dirty="0"/>
              <a:t>0</a:t>
            </a:r>
            <a:r>
              <a:rPr lang="en-US" dirty="0"/>
              <a:t> </a:t>
            </a:r>
          </a:p>
        </p:txBody>
      </p:sp>
      <p:sp>
        <p:nvSpPr>
          <p:cNvPr id="62" name="TextBox 61"/>
          <p:cNvSpPr txBox="1"/>
          <p:nvPr/>
        </p:nvSpPr>
        <p:spPr>
          <a:xfrm>
            <a:off x="1600200" y="1295400"/>
            <a:ext cx="2218266" cy="954107"/>
          </a:xfrm>
          <a:prstGeom prst="rect">
            <a:avLst/>
          </a:prstGeom>
          <a:noFill/>
        </p:spPr>
        <p:txBody>
          <a:bodyPr wrap="square" rtlCol="0">
            <a:spAutoFit/>
          </a:bodyPr>
          <a:lstStyle/>
          <a:p>
            <a:pPr algn="ctr"/>
            <a:r>
              <a:rPr lang="en-US" sz="2800" dirty="0"/>
              <a:t>Home Supply</a:t>
            </a:r>
          </a:p>
        </p:txBody>
      </p:sp>
      <p:cxnSp>
        <p:nvCxnSpPr>
          <p:cNvPr id="63" name="Straight Connector 62"/>
          <p:cNvCxnSpPr/>
          <p:nvPr/>
        </p:nvCxnSpPr>
        <p:spPr>
          <a:xfrm flipV="1">
            <a:off x="4876802" y="5156199"/>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flipV="1">
            <a:off x="4876802" y="1803399"/>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7772402" y="5156199"/>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66" name="TextBox 65"/>
          <p:cNvSpPr txBox="1"/>
          <p:nvPr/>
        </p:nvSpPr>
        <p:spPr>
          <a:xfrm>
            <a:off x="4368802" y="1574799"/>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67" name="Straight Connector 66"/>
          <p:cNvCxnSpPr/>
          <p:nvPr/>
        </p:nvCxnSpPr>
        <p:spPr>
          <a:xfrm>
            <a:off x="4914902" y="2622549"/>
            <a:ext cx="2447925" cy="25590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9" name="Rectangle 68"/>
          <p:cNvSpPr/>
          <p:nvPr/>
        </p:nvSpPr>
        <p:spPr>
          <a:xfrm>
            <a:off x="5099051" y="2578099"/>
            <a:ext cx="1235075" cy="369332"/>
          </a:xfrm>
          <a:prstGeom prst="rect">
            <a:avLst/>
          </a:prstGeom>
        </p:spPr>
        <p:txBody>
          <a:bodyPr wrap="square">
            <a:spAutoFit/>
          </a:bodyPr>
          <a:lstStyle/>
          <a:p>
            <a:pPr marL="0" lvl="2"/>
            <a:r>
              <a:rPr lang="en-US" dirty="0"/>
              <a:t>RP</a:t>
            </a:r>
            <a:r>
              <a:rPr lang="en-US" baseline="30000" dirty="0"/>
              <a:t>W</a:t>
            </a:r>
            <a:r>
              <a:rPr lang="en-US" dirty="0"/>
              <a:t>=RP</a:t>
            </a:r>
            <a:r>
              <a:rPr lang="en-US" baseline="30000" dirty="0"/>
              <a:t>0</a:t>
            </a:r>
            <a:r>
              <a:rPr lang="en-US" dirty="0"/>
              <a:t> </a:t>
            </a:r>
          </a:p>
        </p:txBody>
      </p:sp>
      <p:cxnSp>
        <p:nvCxnSpPr>
          <p:cNvPr id="70" name="Straight Connector 69"/>
          <p:cNvCxnSpPr/>
          <p:nvPr/>
        </p:nvCxnSpPr>
        <p:spPr>
          <a:xfrm>
            <a:off x="4986869" y="3635374"/>
            <a:ext cx="2556933" cy="1202267"/>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71" name="Oval 70"/>
          <p:cNvSpPr/>
          <p:nvPr/>
        </p:nvSpPr>
        <p:spPr>
          <a:xfrm>
            <a:off x="6051552" y="3806824"/>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2" name="Oval 71"/>
          <p:cNvSpPr/>
          <p:nvPr/>
        </p:nvSpPr>
        <p:spPr>
          <a:xfrm>
            <a:off x="7264402" y="4664074"/>
            <a:ext cx="76200" cy="76200"/>
          </a:xfrm>
          <a:prstGeom prst="ellipse">
            <a:avLst/>
          </a:prstGeom>
          <a:solidFill>
            <a:srgbClr val="FF0000"/>
          </a:solidFill>
          <a:ln w="25400">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3" name="Rectangle 72"/>
          <p:cNvSpPr/>
          <p:nvPr/>
        </p:nvSpPr>
        <p:spPr>
          <a:xfrm>
            <a:off x="5006976" y="3403599"/>
            <a:ext cx="661459" cy="369332"/>
          </a:xfrm>
          <a:prstGeom prst="rect">
            <a:avLst/>
          </a:prstGeom>
        </p:spPr>
        <p:txBody>
          <a:bodyPr wrap="square">
            <a:spAutoFit/>
          </a:bodyPr>
          <a:lstStyle/>
          <a:p>
            <a:pPr marL="0" lvl="2"/>
            <a:r>
              <a:rPr lang="en-US" dirty="0">
                <a:solidFill>
                  <a:srgbClr val="FF0000"/>
                </a:solidFill>
              </a:rPr>
              <a:t>RP</a:t>
            </a:r>
            <a:r>
              <a:rPr lang="en-US" baseline="30000" dirty="0">
                <a:solidFill>
                  <a:srgbClr val="FF0000"/>
                </a:solidFill>
              </a:rPr>
              <a:t>1</a:t>
            </a:r>
            <a:r>
              <a:rPr lang="en-US" dirty="0">
                <a:solidFill>
                  <a:srgbClr val="FF0000"/>
                </a:solidFill>
              </a:rPr>
              <a:t> </a:t>
            </a:r>
          </a:p>
        </p:txBody>
      </p:sp>
      <p:cxnSp>
        <p:nvCxnSpPr>
          <p:cNvPr id="74" name="Straight Connector 73"/>
          <p:cNvCxnSpPr/>
          <p:nvPr/>
        </p:nvCxnSpPr>
        <p:spPr>
          <a:xfrm flipV="1">
            <a:off x="4876802" y="3927475"/>
            <a:ext cx="1162048" cy="1228725"/>
          </a:xfrm>
          <a:prstGeom prst="line">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cxnSp>
        <p:nvCxnSpPr>
          <p:cNvPr id="75" name="Straight Connector 74"/>
          <p:cNvCxnSpPr/>
          <p:nvPr/>
        </p:nvCxnSpPr>
        <p:spPr>
          <a:xfrm flipV="1">
            <a:off x="4876802" y="4733925"/>
            <a:ext cx="2308223" cy="413807"/>
          </a:xfrm>
          <a:prstGeom prst="line">
            <a:avLst/>
          </a:prstGeom>
          <a:ln>
            <a:solidFill>
              <a:srgbClr val="FF0000"/>
            </a:solidFill>
            <a:prstDash val="lgDash"/>
            <a:tailEnd type="arrow"/>
          </a:ln>
          <a:effectLst/>
        </p:spPr>
        <p:style>
          <a:lnRef idx="2">
            <a:schemeClr val="accent1"/>
          </a:lnRef>
          <a:fillRef idx="0">
            <a:schemeClr val="accent1"/>
          </a:fillRef>
          <a:effectRef idx="1">
            <a:schemeClr val="accent1"/>
          </a:effectRef>
          <a:fontRef idx="minor">
            <a:schemeClr val="tx1"/>
          </a:fontRef>
        </p:style>
      </p:cxnSp>
      <p:sp>
        <p:nvSpPr>
          <p:cNvPr id="76" name="Rectangle 75"/>
          <p:cNvSpPr/>
          <p:nvPr/>
        </p:nvSpPr>
        <p:spPr>
          <a:xfrm>
            <a:off x="5562600" y="4572000"/>
            <a:ext cx="1160991" cy="369332"/>
          </a:xfrm>
          <a:prstGeom prst="rect">
            <a:avLst/>
          </a:prstGeom>
        </p:spPr>
        <p:txBody>
          <a:bodyPr wrap="square">
            <a:spAutoFit/>
          </a:bodyPr>
          <a:lstStyle/>
          <a:p>
            <a:pPr marL="0" lvl="2"/>
            <a:r>
              <a:rPr lang="en-US" dirty="0">
                <a:solidFill>
                  <a:srgbClr val="FF0000"/>
                </a:solidFill>
              </a:rPr>
              <a:t>1/RD</a:t>
            </a:r>
            <a:r>
              <a:rPr lang="en-US" baseline="30000" dirty="0">
                <a:solidFill>
                  <a:srgbClr val="FF0000"/>
                </a:solidFill>
              </a:rPr>
              <a:t>1</a:t>
            </a:r>
            <a:r>
              <a:rPr lang="en-US" dirty="0">
                <a:solidFill>
                  <a:srgbClr val="FF0000"/>
                </a:solidFill>
              </a:rPr>
              <a:t> </a:t>
            </a:r>
          </a:p>
        </p:txBody>
      </p:sp>
      <p:sp>
        <p:nvSpPr>
          <p:cNvPr id="77" name="Rectangle 76"/>
          <p:cNvSpPr/>
          <p:nvPr/>
        </p:nvSpPr>
        <p:spPr>
          <a:xfrm>
            <a:off x="4876800" y="4114800"/>
            <a:ext cx="1155700" cy="369332"/>
          </a:xfrm>
          <a:prstGeom prst="rect">
            <a:avLst/>
          </a:prstGeom>
        </p:spPr>
        <p:txBody>
          <a:bodyPr wrap="square">
            <a:spAutoFit/>
          </a:bodyPr>
          <a:lstStyle/>
          <a:p>
            <a:pPr marL="0" lvl="2"/>
            <a:r>
              <a:rPr lang="en-US" dirty="0"/>
              <a:t>1/RD</a:t>
            </a:r>
            <a:r>
              <a:rPr lang="en-US" baseline="30000" dirty="0"/>
              <a:t>0</a:t>
            </a:r>
            <a:r>
              <a:rPr lang="en-US" dirty="0"/>
              <a:t> </a:t>
            </a:r>
          </a:p>
        </p:txBody>
      </p:sp>
      <p:sp>
        <p:nvSpPr>
          <p:cNvPr id="79" name="Freeform 78"/>
          <p:cNvSpPr/>
          <p:nvPr/>
        </p:nvSpPr>
        <p:spPr>
          <a:xfrm rot="10800000">
            <a:off x="5210175" y="1917700"/>
            <a:ext cx="2679700" cy="2997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80551" y="187060"/>
                  <a:pt x="1178394" y="599862"/>
                  <a:pt x="1536111" y="1014729"/>
                </a:cubicBezTo>
                <a:cubicBezTo>
                  <a:pt x="1893828" y="1429596"/>
                  <a:pt x="2096769" y="2111216"/>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80" name="TextBox 79"/>
          <p:cNvSpPr txBox="1"/>
          <p:nvPr/>
        </p:nvSpPr>
        <p:spPr>
          <a:xfrm>
            <a:off x="5181600" y="1295400"/>
            <a:ext cx="3124200" cy="954107"/>
          </a:xfrm>
          <a:prstGeom prst="rect">
            <a:avLst/>
          </a:prstGeom>
          <a:noFill/>
        </p:spPr>
        <p:txBody>
          <a:bodyPr wrap="square" rtlCol="0">
            <a:spAutoFit/>
          </a:bodyPr>
          <a:lstStyle/>
          <a:p>
            <a:pPr algn="ctr"/>
            <a:r>
              <a:rPr lang="en-US" sz="2800" dirty="0"/>
              <a:t>Home Demand</a:t>
            </a:r>
          </a:p>
          <a:p>
            <a:pPr algn="ctr"/>
            <a:r>
              <a:rPr lang="en-US" sz="2800" dirty="0"/>
              <a:t>(if on same curve)</a:t>
            </a:r>
          </a:p>
        </p:txBody>
      </p:sp>
      <p:sp>
        <p:nvSpPr>
          <p:cNvPr id="3" name="Footer Placeholder 2">
            <a:extLst>
              <a:ext uri="{FF2B5EF4-FFF2-40B4-BE49-F238E27FC236}">
                <a16:creationId xmlns:a16="http://schemas.microsoft.com/office/drawing/2014/main" id="{473D127A-F543-8E40-ADC8-2499BCE3B722}"/>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787925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5"/>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77"/>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79"/>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80"/>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69" grpId="0"/>
      <p:bldP spid="71" grpId="0" animBg="1"/>
      <p:bldP spid="72" grpId="0" animBg="1"/>
      <p:bldP spid="73" grpId="0"/>
      <p:bldP spid="76" grpId="0"/>
      <p:bldP spid="77" grpId="0"/>
      <p:bldP spid="79" grpId="0" animBg="1"/>
      <p:bldP spid="80"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Small Country</a:t>
            </a:r>
          </a:p>
        </p:txBody>
      </p:sp>
      <p:sp>
        <p:nvSpPr>
          <p:cNvPr id="3" name="Content Placeholder 2"/>
          <p:cNvSpPr>
            <a:spLocks noGrp="1"/>
          </p:cNvSpPr>
          <p:nvPr>
            <p:ph idx="1"/>
          </p:nvPr>
        </p:nvSpPr>
        <p:spPr/>
        <p:txBody>
          <a:bodyPr/>
          <a:lstStyle/>
          <a:p>
            <a:r>
              <a:rPr lang="en-US" sz="2800" dirty="0"/>
              <a:t>Thus </a:t>
            </a:r>
          </a:p>
          <a:p>
            <a:pPr lvl="1"/>
            <a:r>
              <a:rPr lang="en-US" dirty="0"/>
              <a:t>RS shifts left</a:t>
            </a:r>
          </a:p>
          <a:p>
            <a:pPr lvl="1"/>
            <a:r>
              <a:rPr lang="en-US" dirty="0"/>
              <a:t>RD shifts right</a:t>
            </a:r>
          </a:p>
          <a:p>
            <a:r>
              <a:rPr lang="en-US" dirty="0"/>
              <a:t>As Home is small, RP</a:t>
            </a:r>
            <a:r>
              <a:rPr lang="en-US" baseline="30000" dirty="0"/>
              <a:t>W</a:t>
            </a:r>
            <a:r>
              <a:rPr lang="en-US" dirty="0"/>
              <a:t> does not change</a:t>
            </a:r>
          </a:p>
          <a:p>
            <a:r>
              <a:rPr lang="en-US" dirty="0"/>
              <a:t>We’ll look in an addendum below at what happens inside the small country</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67</a:t>
            </a:fld>
            <a:endParaRPr lang="en-US"/>
          </a:p>
        </p:txBody>
      </p:sp>
      <p:sp>
        <p:nvSpPr>
          <p:cNvPr id="4" name="Footer Placeholder 3">
            <a:extLst>
              <a:ext uri="{FF2B5EF4-FFF2-40B4-BE49-F238E27FC236}">
                <a16:creationId xmlns:a16="http://schemas.microsoft.com/office/drawing/2014/main" id="{533126E2-2F35-084A-B931-14406310952E}"/>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1285527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3" name="Content Placeholder 2"/>
          <p:cNvSpPr>
            <a:spLocks noGrp="1"/>
          </p:cNvSpPr>
          <p:nvPr>
            <p:ph idx="1"/>
          </p:nvPr>
        </p:nvSpPr>
        <p:spPr/>
        <p:txBody>
          <a:bodyPr/>
          <a:lstStyle/>
          <a:p>
            <a:r>
              <a:rPr lang="en-US" dirty="0"/>
              <a:t>Still true that</a:t>
            </a:r>
          </a:p>
          <a:p>
            <a:pPr lvl="1"/>
            <a:r>
              <a:rPr lang="en-US" dirty="0"/>
              <a:t>RS shifts left</a:t>
            </a:r>
          </a:p>
          <a:p>
            <a:pPr lvl="1"/>
            <a:r>
              <a:rPr lang="en-US" dirty="0"/>
              <a:t>RD shifts right</a:t>
            </a:r>
          </a:p>
          <a:p>
            <a:r>
              <a:rPr lang="en-US" dirty="0"/>
              <a:t>Now, since RS</a:t>
            </a:r>
            <a:r>
              <a:rPr lang="en-US" baseline="30000" dirty="0"/>
              <a:t>W</a:t>
            </a:r>
            <a:r>
              <a:rPr lang="en-US" dirty="0"/>
              <a:t> and RD</a:t>
            </a:r>
            <a:r>
              <a:rPr lang="en-US" baseline="30000" dirty="0"/>
              <a:t>W</a:t>
            </a:r>
            <a:r>
              <a:rPr lang="en-US" dirty="0"/>
              <a:t> are weighted averages that include RS and RD, we must also have</a:t>
            </a:r>
          </a:p>
          <a:p>
            <a:pPr lvl="1"/>
            <a:r>
              <a:rPr lang="en-US" dirty="0"/>
              <a:t>RS</a:t>
            </a:r>
            <a:r>
              <a:rPr lang="en-US" baseline="30000" dirty="0"/>
              <a:t>W</a:t>
            </a:r>
            <a:r>
              <a:rPr lang="en-US" dirty="0"/>
              <a:t> shifts left</a:t>
            </a:r>
          </a:p>
          <a:p>
            <a:pPr lvl="1"/>
            <a:r>
              <a:rPr lang="en-US" dirty="0"/>
              <a:t>RD</a:t>
            </a:r>
            <a:r>
              <a:rPr lang="en-US" baseline="30000" dirty="0"/>
              <a:t>W</a:t>
            </a:r>
            <a:r>
              <a:rPr lang="en-US" dirty="0"/>
              <a:t> shifts right</a:t>
            </a:r>
          </a:p>
          <a:p>
            <a:pPr marL="0" lvl="2" indent="0">
              <a:buNone/>
            </a:pPr>
            <a:endParaRPr lang="en-US" dirty="0"/>
          </a:p>
          <a:p>
            <a:pPr marL="0" lvl="2" indent="0">
              <a:buNone/>
            </a:pPr>
            <a:endParaRPr lang="en-US" dirty="0"/>
          </a:p>
          <a:p>
            <a:endParaRPr lang="en-US" dirty="0"/>
          </a:p>
          <a:p>
            <a:endParaRPr lang="en-US"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68</a:t>
            </a:fld>
            <a:endParaRPr lang="en-US"/>
          </a:p>
        </p:txBody>
      </p:sp>
      <p:sp>
        <p:nvSpPr>
          <p:cNvPr id="4" name="Footer Placeholder 3">
            <a:extLst>
              <a:ext uri="{FF2B5EF4-FFF2-40B4-BE49-F238E27FC236}">
                <a16:creationId xmlns:a16="http://schemas.microsoft.com/office/drawing/2014/main" id="{AA826D86-153D-7F45-B954-5BF31032D14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1317677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Trade Barriers in a Large Country</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69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990600" y="1524000"/>
            <a:ext cx="1380066" cy="369332"/>
          </a:xfrm>
          <a:prstGeom prst="rect">
            <a:avLst/>
          </a:prstGeom>
          <a:noFill/>
        </p:spPr>
        <p:txBody>
          <a:bodyPr wrap="square" rtlCol="0">
            <a:spAutoFit/>
          </a:bodyPr>
          <a:lstStyle/>
          <a:p>
            <a:pPr marL="0" lvl="2"/>
            <a:r>
              <a:rPr lang="en-US" dirty="0"/>
              <a:t>RP = P</a:t>
            </a:r>
            <a:r>
              <a:rPr lang="en-US" baseline="-25000" dirty="0"/>
              <a:t>C</a:t>
            </a:r>
            <a:r>
              <a:rPr lang="en-US" dirty="0"/>
              <a:t>/P</a:t>
            </a:r>
            <a:r>
              <a:rPr lang="en-US" baseline="-25000" dirty="0"/>
              <a:t>F</a:t>
            </a:r>
            <a:endParaRPr lang="en-US" dirty="0"/>
          </a:p>
        </p:txBody>
      </p:sp>
      <p:sp>
        <p:nvSpPr>
          <p:cNvPr id="32" name="TextBox 31"/>
          <p:cNvSpPr txBox="1"/>
          <p:nvPr/>
        </p:nvSpPr>
        <p:spPr>
          <a:xfrm>
            <a:off x="3657600" y="5181600"/>
            <a:ext cx="1371600" cy="369332"/>
          </a:xfrm>
          <a:prstGeom prst="rect">
            <a:avLst/>
          </a:prstGeom>
          <a:noFill/>
        </p:spPr>
        <p:txBody>
          <a:bodyPr wrap="square" rtlCol="0">
            <a:spAutoFit/>
          </a:bodyPr>
          <a:lstStyle/>
          <a:p>
            <a:pPr marL="0" lvl="2"/>
            <a:r>
              <a:rPr lang="en-US" dirty="0"/>
              <a:t>RQ= Q</a:t>
            </a:r>
            <a:r>
              <a:rPr lang="en-US" baseline="-25000" dirty="0"/>
              <a:t>C</a:t>
            </a:r>
            <a:r>
              <a:rPr lang="en-US" dirty="0"/>
              <a:t>/Q</a:t>
            </a:r>
            <a:r>
              <a:rPr lang="en-US" baseline="-25000" dirty="0"/>
              <a:t>F</a:t>
            </a:r>
            <a:endParaRPr lang="en-US" dirty="0"/>
          </a:p>
        </p:txBody>
      </p:sp>
      <p:cxnSp>
        <p:nvCxnSpPr>
          <p:cNvPr id="29" name="Straight Connector 28"/>
          <p:cNvCxnSpPr/>
          <p:nvPr/>
        </p:nvCxnSpPr>
        <p:spPr>
          <a:xfrm flipV="1">
            <a:off x="1905000" y="2209800"/>
            <a:ext cx="2175933" cy="2252135"/>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sp>
        <p:nvSpPr>
          <p:cNvPr id="9" name="Rectangle 8"/>
          <p:cNvSpPr/>
          <p:nvPr/>
        </p:nvSpPr>
        <p:spPr>
          <a:xfrm>
            <a:off x="3962400" y="3124200"/>
            <a:ext cx="736162" cy="369332"/>
          </a:xfrm>
          <a:prstGeom prst="rect">
            <a:avLst/>
          </a:prstGeom>
        </p:spPr>
        <p:txBody>
          <a:bodyPr wrap="none">
            <a:spAutoFit/>
          </a:bodyPr>
          <a:lstStyle/>
          <a:p>
            <a:r>
              <a:rPr lang="en-US" dirty="0"/>
              <a:t>RS</a:t>
            </a:r>
            <a:r>
              <a:rPr lang="en-US" baseline="30000" dirty="0"/>
              <a:t>W0</a:t>
            </a:r>
            <a:endParaRPr lang="en-US" dirty="0"/>
          </a:p>
        </p:txBody>
      </p:sp>
      <p:cxnSp>
        <p:nvCxnSpPr>
          <p:cNvPr id="25" name="Straight Connector 24"/>
          <p:cNvCxnSpPr/>
          <p:nvPr/>
        </p:nvCxnSpPr>
        <p:spPr>
          <a:xfrm>
            <a:off x="1828800" y="2286001"/>
            <a:ext cx="2209800" cy="2438399"/>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V="1">
            <a:off x="1447800" y="3429000"/>
            <a:ext cx="1371600" cy="3176"/>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31" name="TextBox 30"/>
          <p:cNvSpPr txBox="1"/>
          <p:nvPr/>
        </p:nvSpPr>
        <p:spPr>
          <a:xfrm>
            <a:off x="838200" y="4038600"/>
            <a:ext cx="609600" cy="369332"/>
          </a:xfrm>
          <a:prstGeom prst="rect">
            <a:avLst/>
          </a:prstGeom>
          <a:noFill/>
        </p:spPr>
        <p:txBody>
          <a:bodyPr wrap="square" rtlCol="0">
            <a:spAutoFit/>
          </a:bodyPr>
          <a:lstStyle/>
          <a:p>
            <a:pPr marL="0" lvl="2"/>
            <a:r>
              <a:rPr lang="en-US" dirty="0"/>
              <a:t>RP</a:t>
            </a:r>
            <a:r>
              <a:rPr lang="en-US" baseline="30000" dirty="0"/>
              <a:t>0</a:t>
            </a:r>
          </a:p>
        </p:txBody>
      </p:sp>
      <p:sp>
        <p:nvSpPr>
          <p:cNvPr id="34" name="Content Placeholder 2"/>
          <p:cNvSpPr txBox="1">
            <a:spLocks/>
          </p:cNvSpPr>
          <p:nvPr/>
        </p:nvSpPr>
        <p:spPr bwMode="auto">
          <a:xfrm>
            <a:off x="4800600" y="1524000"/>
            <a:ext cx="3886200" cy="21336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a:lstStyle>
          <a:p>
            <a:r>
              <a:rPr lang="en-US" sz="2400" dirty="0"/>
              <a:t>Trade barrier by home country causes</a:t>
            </a:r>
          </a:p>
          <a:p>
            <a:r>
              <a:rPr lang="en-US" sz="2400" dirty="0"/>
              <a:t>RP to rise</a:t>
            </a:r>
          </a:p>
          <a:p>
            <a:r>
              <a:rPr lang="en-US" sz="2400" dirty="0"/>
              <a:t>The Terms of Trade of Home to improve.</a:t>
            </a:r>
          </a:p>
          <a:p>
            <a:endParaRPr lang="en-US" sz="2000" dirty="0"/>
          </a:p>
          <a:p>
            <a:endParaRPr lang="en-US" sz="2400" dirty="0"/>
          </a:p>
        </p:txBody>
      </p:sp>
      <p:sp>
        <p:nvSpPr>
          <p:cNvPr id="20" name="Rectangle 19"/>
          <p:cNvSpPr/>
          <p:nvPr/>
        </p:nvSpPr>
        <p:spPr>
          <a:xfrm>
            <a:off x="3657600" y="4800600"/>
            <a:ext cx="748898" cy="369332"/>
          </a:xfrm>
          <a:prstGeom prst="rect">
            <a:avLst/>
          </a:prstGeom>
        </p:spPr>
        <p:txBody>
          <a:bodyPr wrap="none">
            <a:spAutoFit/>
          </a:bodyPr>
          <a:lstStyle/>
          <a:p>
            <a:r>
              <a:rPr lang="en-US" dirty="0"/>
              <a:t>RD</a:t>
            </a:r>
            <a:r>
              <a:rPr lang="en-US" baseline="30000" dirty="0"/>
              <a:t>W0</a:t>
            </a:r>
            <a:endParaRPr lang="en-US" dirty="0"/>
          </a:p>
        </p:txBody>
      </p:sp>
      <p:cxnSp>
        <p:nvCxnSpPr>
          <p:cNvPr id="28" name="Straight Connector 27"/>
          <p:cNvCxnSpPr/>
          <p:nvPr/>
        </p:nvCxnSpPr>
        <p:spPr>
          <a:xfrm flipV="1">
            <a:off x="2311400" y="2717800"/>
            <a:ext cx="2175933" cy="2252135"/>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a:off x="1524000" y="2641601"/>
            <a:ext cx="2209800" cy="2438399"/>
          </a:xfrm>
          <a:prstGeom prst="line">
            <a:avLst/>
          </a:prstGeom>
          <a:ln>
            <a:solidFill>
              <a:schemeClr val="tx1"/>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V="1">
            <a:off x="1464734" y="4254500"/>
            <a:ext cx="1536699" cy="7409"/>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838200" y="3276600"/>
            <a:ext cx="609600"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sp>
        <p:nvSpPr>
          <p:cNvPr id="37" name="Rectangle 36"/>
          <p:cNvSpPr/>
          <p:nvPr/>
        </p:nvSpPr>
        <p:spPr>
          <a:xfrm>
            <a:off x="3962400" y="4419600"/>
            <a:ext cx="748898" cy="369332"/>
          </a:xfrm>
          <a:prstGeom prst="rect">
            <a:avLst/>
          </a:prstGeom>
        </p:spPr>
        <p:txBody>
          <a:bodyPr wrap="none">
            <a:spAutoFit/>
          </a:bodyPr>
          <a:lstStyle/>
          <a:p>
            <a:r>
              <a:rPr lang="en-US" dirty="0">
                <a:solidFill>
                  <a:srgbClr val="FF0000"/>
                </a:solidFill>
              </a:rPr>
              <a:t>RD</a:t>
            </a:r>
            <a:r>
              <a:rPr lang="en-US" baseline="30000" dirty="0">
                <a:solidFill>
                  <a:srgbClr val="FF0000"/>
                </a:solidFill>
              </a:rPr>
              <a:t>W1</a:t>
            </a:r>
            <a:endParaRPr lang="en-US" dirty="0">
              <a:solidFill>
                <a:srgbClr val="FF0000"/>
              </a:solidFill>
            </a:endParaRPr>
          </a:p>
        </p:txBody>
      </p:sp>
      <p:sp>
        <p:nvSpPr>
          <p:cNvPr id="38" name="Rectangle 37"/>
          <p:cNvSpPr/>
          <p:nvPr/>
        </p:nvSpPr>
        <p:spPr>
          <a:xfrm>
            <a:off x="4038600" y="1981200"/>
            <a:ext cx="736162" cy="369332"/>
          </a:xfrm>
          <a:prstGeom prst="rect">
            <a:avLst/>
          </a:prstGeom>
        </p:spPr>
        <p:txBody>
          <a:bodyPr wrap="none">
            <a:spAutoFit/>
          </a:bodyPr>
          <a:lstStyle/>
          <a:p>
            <a:r>
              <a:rPr lang="en-US" dirty="0">
                <a:solidFill>
                  <a:srgbClr val="FF0000"/>
                </a:solidFill>
              </a:rPr>
              <a:t>RS</a:t>
            </a:r>
            <a:r>
              <a:rPr lang="en-US" baseline="30000" dirty="0">
                <a:solidFill>
                  <a:srgbClr val="FF0000"/>
                </a:solidFill>
              </a:rPr>
              <a:t>W1</a:t>
            </a:r>
            <a:endParaRPr lang="en-US" dirty="0">
              <a:solidFill>
                <a:srgbClr val="FF0000"/>
              </a:solidFill>
            </a:endParaRPr>
          </a:p>
        </p:txBody>
      </p:sp>
      <p:sp>
        <p:nvSpPr>
          <p:cNvPr id="3" name="Footer Placeholder 2">
            <a:extLst>
              <a:ext uri="{FF2B5EF4-FFF2-40B4-BE49-F238E27FC236}">
                <a16:creationId xmlns:a16="http://schemas.microsoft.com/office/drawing/2014/main" id="{81C60234-C7E7-AD4C-876A-A6D2D03D5634}"/>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09473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Production Possibilities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Curvature</a:t>
            </a:r>
          </a:p>
          <a:p>
            <a:pPr lvl="1"/>
            <a:r>
              <a:rPr lang="en-US" sz="1600" dirty="0"/>
              <a:t>Ricardian Model:  Not curved</a:t>
            </a:r>
          </a:p>
          <a:p>
            <a:pPr lvl="1"/>
            <a:r>
              <a:rPr lang="en-US" sz="1600" dirty="0"/>
              <a:t>Heckscher-Ohlin Model:  due to industries’ different factor intensities</a:t>
            </a:r>
          </a:p>
          <a:p>
            <a:pPr lvl="1"/>
            <a:r>
              <a:rPr lang="en-US" sz="1600" dirty="0"/>
              <a:t>Specific Factors Model:  due to diminishing returns to non-specific factor</a:t>
            </a:r>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9" name="Freeform 38"/>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3" name="Footer Placeholder 2">
            <a:extLst>
              <a:ext uri="{FF2B5EF4-FFF2-40B4-BE49-F238E27FC236}">
                <a16:creationId xmlns:a16="http://schemas.microsoft.com/office/drawing/2014/main" id="{D66AB712-D809-2546-9FCB-DE1349652716}"/>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2343895574"/>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a:t>Addendum on Tariff </a:t>
            </a:r>
            <a:br>
              <a:rPr lang="en-US" sz="4000" dirty="0"/>
            </a:br>
            <a:r>
              <a:rPr lang="en-US" sz="4000" dirty="0"/>
              <a:t>in General Equilibrium </a:t>
            </a:r>
          </a:p>
        </p:txBody>
      </p:sp>
      <p:sp>
        <p:nvSpPr>
          <p:cNvPr id="3" name="Content Placeholder 2"/>
          <p:cNvSpPr>
            <a:spLocks noGrp="1"/>
          </p:cNvSpPr>
          <p:nvPr>
            <p:ph idx="1"/>
          </p:nvPr>
        </p:nvSpPr>
        <p:spPr/>
        <p:txBody>
          <a:bodyPr/>
          <a:lstStyle/>
          <a:p>
            <a:r>
              <a:rPr lang="en-US" sz="2400" dirty="0"/>
              <a:t>Slides above, for small country, showed</a:t>
            </a:r>
          </a:p>
          <a:p>
            <a:pPr lvl="1"/>
            <a:r>
              <a:rPr lang="en-US" sz="2000" dirty="0"/>
              <a:t>Production (supply) in levels</a:t>
            </a:r>
          </a:p>
          <a:p>
            <a:pPr lvl="1"/>
            <a:r>
              <a:rPr lang="en-US" sz="2000" dirty="0"/>
              <a:t>Consumption (demand) only as a ratio</a:t>
            </a:r>
          </a:p>
          <a:p>
            <a:r>
              <a:rPr lang="en-US" sz="2400" dirty="0"/>
              <a:t>Reason is that levels of consumption depend on income, which includes both</a:t>
            </a:r>
          </a:p>
          <a:p>
            <a:pPr lvl="1"/>
            <a:r>
              <a:rPr lang="en-US" sz="2000" dirty="0"/>
              <a:t>Income from production</a:t>
            </a:r>
          </a:p>
          <a:p>
            <a:pPr lvl="1"/>
            <a:r>
              <a:rPr lang="en-US" sz="2000" dirty="0"/>
              <a:t>Revenue from tariffs and/or rents from NTBs</a:t>
            </a:r>
          </a:p>
          <a:p>
            <a:r>
              <a:rPr lang="en-US" sz="2400" dirty="0"/>
              <a:t>Assume now that tariff revenue is redistributed to consumers to be spent like any other income.</a:t>
            </a:r>
          </a:p>
          <a:p>
            <a:r>
              <a:rPr lang="en-US" sz="2400" dirty="0"/>
              <a:t>The following (not included in KOM) shows determination of production and consumption</a:t>
            </a:r>
          </a:p>
          <a:p>
            <a:pPr marL="0" lvl="2" indent="0">
              <a:buNone/>
            </a:pPr>
            <a:endParaRPr lang="en-US" sz="1800" dirty="0"/>
          </a:p>
          <a:p>
            <a:pPr marL="0" lvl="2" indent="0">
              <a:buNone/>
            </a:pPr>
            <a:endParaRPr lang="en-US" sz="1800" dirty="0"/>
          </a:p>
          <a:p>
            <a:endParaRPr lang="en-US" sz="2400" dirty="0"/>
          </a:p>
          <a:p>
            <a:endParaRPr lang="en-US" sz="2400" dirty="0"/>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70</a:t>
            </a:fld>
            <a:endParaRPr lang="en-US"/>
          </a:p>
        </p:txBody>
      </p:sp>
      <p:sp>
        <p:nvSpPr>
          <p:cNvPr id="4" name="Footer Placeholder 3">
            <a:extLst>
              <a:ext uri="{FF2B5EF4-FFF2-40B4-BE49-F238E27FC236}">
                <a16:creationId xmlns:a16="http://schemas.microsoft.com/office/drawing/2014/main" id="{11A7487C-97A8-8347-A65F-E8BCE4388FE8}"/>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08839088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Small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71</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0"/>
            <a:ext cx="4038600" cy="4394200"/>
          </a:xfrm>
          <a:ln>
            <a:solidFill>
              <a:srgbClr val="000000"/>
            </a:solidFill>
          </a:ln>
        </p:spPr>
        <p:txBody>
          <a:bodyPr/>
          <a:lstStyle/>
          <a:p>
            <a:pPr marL="342900" lvl="2" indent="-342900"/>
            <a:r>
              <a:rPr lang="en-US" sz="2000" dirty="0"/>
              <a:t>Tariff on F raises price of F above world and thus lowers the relative price of C in the country.</a:t>
            </a:r>
          </a:p>
          <a:p>
            <a:pPr marL="342900" lvl="2" indent="-342900"/>
            <a:r>
              <a:rPr lang="en-US" sz="2000" dirty="0"/>
              <a:t>This appears as one of the parallel flatter lines </a:t>
            </a:r>
            <a:r>
              <a:rPr lang="en-US" sz="2000" dirty="0">
                <a:solidFill>
                  <a:srgbClr val="FF0000"/>
                </a:solidFill>
              </a:rPr>
              <a:t>RP</a:t>
            </a:r>
            <a:r>
              <a:rPr lang="en-US" sz="2000" baseline="30000" dirty="0">
                <a:solidFill>
                  <a:srgbClr val="FF0000"/>
                </a:solidFill>
              </a:rPr>
              <a:t>1</a:t>
            </a:r>
            <a:r>
              <a:rPr lang="en-US" sz="2000" dirty="0"/>
              <a:t>.</a:t>
            </a:r>
          </a:p>
          <a:p>
            <a:pPr marL="342900" lvl="2" indent="-342900"/>
            <a:r>
              <a:rPr lang="en-US" sz="2000" dirty="0"/>
              <a:t>One determines supply, at </a:t>
            </a:r>
            <a:r>
              <a:rPr lang="en-US" sz="2000" dirty="0">
                <a:solidFill>
                  <a:srgbClr val="FF0000"/>
                </a:solidFill>
              </a:rPr>
              <a:t>S</a:t>
            </a:r>
            <a:r>
              <a:rPr lang="en-US" sz="2000" baseline="30000" dirty="0">
                <a:solidFill>
                  <a:srgbClr val="FF0000"/>
                </a:solidFill>
              </a:rPr>
              <a:t>1</a:t>
            </a:r>
            <a:r>
              <a:rPr lang="en-US" sz="2000" dirty="0"/>
              <a:t>.</a:t>
            </a:r>
          </a:p>
          <a:p>
            <a:pPr marL="342900" lvl="2" indent="-342900"/>
            <a:r>
              <a:rPr lang="en-US" sz="2000" dirty="0"/>
              <a:t>Another determines relative demand, </a:t>
            </a:r>
            <a:r>
              <a:rPr lang="en-US" sz="2000" dirty="0">
                <a:solidFill>
                  <a:srgbClr val="FF0000"/>
                </a:solidFill>
              </a:rPr>
              <a:t>RD</a:t>
            </a:r>
            <a:r>
              <a:rPr lang="en-US" sz="2000" baseline="30000" dirty="0">
                <a:solidFill>
                  <a:srgbClr val="FF0000"/>
                </a:solidFill>
              </a:rPr>
              <a:t>1</a:t>
            </a:r>
            <a:r>
              <a:rPr lang="en-US" sz="2000" dirty="0"/>
              <a:t>.</a:t>
            </a:r>
          </a:p>
          <a:p>
            <a:pPr marL="342900" lvl="2" indent="-342900"/>
            <a:r>
              <a:rPr lang="en-US" sz="2000" dirty="0">
                <a:solidFill>
                  <a:srgbClr val="FF0000"/>
                </a:solidFill>
              </a:rPr>
              <a:t>D</a:t>
            </a:r>
            <a:r>
              <a:rPr lang="en-US" sz="2000" baseline="30000" dirty="0">
                <a:solidFill>
                  <a:srgbClr val="FF0000"/>
                </a:solidFill>
              </a:rPr>
              <a:t>1</a:t>
            </a:r>
            <a:r>
              <a:rPr lang="en-US" sz="2000" dirty="0"/>
              <a:t> then has ratio </a:t>
            </a:r>
            <a:r>
              <a:rPr lang="en-US" sz="2000" dirty="0">
                <a:solidFill>
                  <a:srgbClr val="FF0000"/>
                </a:solidFill>
              </a:rPr>
              <a:t>RD</a:t>
            </a:r>
            <a:r>
              <a:rPr lang="en-US" sz="2000" baseline="30000" dirty="0">
                <a:solidFill>
                  <a:srgbClr val="FF0000"/>
                </a:solidFill>
              </a:rPr>
              <a:t>1</a:t>
            </a:r>
            <a:r>
              <a:rPr lang="en-US" sz="2000" dirty="0"/>
              <a:t> but same value at world price RP</a:t>
            </a:r>
            <a:r>
              <a:rPr lang="en-US" sz="2000" baseline="30000" dirty="0"/>
              <a:t>W0</a:t>
            </a:r>
            <a:r>
              <a:rPr lang="en-US" sz="2000" dirty="0"/>
              <a:t> as </a:t>
            </a:r>
            <a:r>
              <a:rPr lang="en-US" sz="2000" dirty="0">
                <a:solidFill>
                  <a:srgbClr val="FF0000"/>
                </a:solidFill>
              </a:rPr>
              <a:t>S</a:t>
            </a:r>
            <a:r>
              <a:rPr lang="en-US" sz="2000" baseline="30000" dirty="0">
                <a:solidFill>
                  <a:srgbClr val="FF0000"/>
                </a:solidFill>
              </a:rPr>
              <a:t>1</a:t>
            </a:r>
            <a:r>
              <a:rPr lang="en-US" sz="2000" dirty="0"/>
              <a:t> (thus balanced trade).</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2133600" y="25908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464733" y="2667000"/>
            <a:ext cx="2493434" cy="2514600"/>
          </a:xfrm>
          <a:prstGeom prst="line">
            <a:avLst/>
          </a:prstGeom>
          <a:ln>
            <a:solidFill>
              <a:srgbClr val="FF0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400300" y="3992033"/>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53" name="Straight Connector 52"/>
          <p:cNvCxnSpPr/>
          <p:nvPr/>
        </p:nvCxnSpPr>
        <p:spPr>
          <a:xfrm flipV="1">
            <a:off x="1439333" y="2476500"/>
            <a:ext cx="1409700" cy="2696633"/>
          </a:xfrm>
          <a:prstGeom prst="line">
            <a:avLst/>
          </a:prstGeom>
          <a:ln>
            <a:solidFill>
              <a:srgbClr val="FF0000"/>
            </a:solidFill>
            <a:prstDash val="sysDot"/>
          </a:ln>
          <a:effectLst/>
        </p:spPr>
        <p:style>
          <a:lnRef idx="2">
            <a:schemeClr val="accent1"/>
          </a:lnRef>
          <a:fillRef idx="0">
            <a:schemeClr val="accent1"/>
          </a:fillRef>
          <a:effectRef idx="1">
            <a:schemeClr val="accent1"/>
          </a:effectRef>
          <a:fontRef idx="minor">
            <a:schemeClr val="tx1"/>
          </a:fontRef>
        </p:style>
      </p:cxnSp>
      <p:sp>
        <p:nvSpPr>
          <p:cNvPr id="57" name="Freeform 56"/>
          <p:cNvSpPr/>
          <p:nvPr/>
        </p:nvSpPr>
        <p:spPr>
          <a:xfrm rot="10800000">
            <a:off x="1777999" y="2506133"/>
            <a:ext cx="1087967" cy="11006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9" name="Oval 58"/>
          <p:cNvSpPr/>
          <p:nvPr/>
        </p:nvSpPr>
        <p:spPr>
          <a:xfrm>
            <a:off x="2914650" y="4129617"/>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266951" y="3477683"/>
            <a:ext cx="76200" cy="76200"/>
          </a:xfrm>
          <a:prstGeom prst="ellipse">
            <a:avLst/>
          </a:prstGeom>
          <a:solidFill>
            <a:srgbClr val="FF0000"/>
          </a:solidFill>
          <a:ln>
            <a:solidFill>
              <a:srgbClr val="FF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2647950" y="4160308"/>
            <a:ext cx="425450" cy="369332"/>
          </a:xfrm>
          <a:prstGeom prst="rect">
            <a:avLst/>
          </a:prstGeom>
          <a:noFill/>
        </p:spPr>
        <p:txBody>
          <a:bodyPr wrap="square" rtlCol="0">
            <a:spAutoFit/>
          </a:bodyPr>
          <a:lstStyle/>
          <a:p>
            <a:pPr marL="0" lvl="2"/>
            <a:r>
              <a:rPr lang="en-US" dirty="0">
                <a:solidFill>
                  <a:srgbClr val="FF0000"/>
                </a:solidFill>
              </a:rPr>
              <a:t>S</a:t>
            </a:r>
            <a:r>
              <a:rPr lang="en-US" baseline="30000" dirty="0">
                <a:solidFill>
                  <a:srgbClr val="FF0000"/>
                </a:solidFill>
              </a:rPr>
              <a:t>1</a:t>
            </a:r>
          </a:p>
        </p:txBody>
      </p:sp>
      <p:sp>
        <p:nvSpPr>
          <p:cNvPr id="62" name="TextBox 61"/>
          <p:cNvSpPr txBox="1"/>
          <p:nvPr/>
        </p:nvSpPr>
        <p:spPr>
          <a:xfrm>
            <a:off x="1871133" y="3433233"/>
            <a:ext cx="441325" cy="369332"/>
          </a:xfrm>
          <a:prstGeom prst="rect">
            <a:avLst/>
          </a:prstGeom>
          <a:noFill/>
        </p:spPr>
        <p:txBody>
          <a:bodyPr wrap="square" rtlCol="0">
            <a:spAutoFit/>
          </a:bodyPr>
          <a:lstStyle/>
          <a:p>
            <a:pPr marL="0" lvl="2"/>
            <a:r>
              <a:rPr lang="en-US" dirty="0">
                <a:solidFill>
                  <a:srgbClr val="FF0000"/>
                </a:solidFill>
              </a:rPr>
              <a:t>D</a:t>
            </a:r>
            <a:r>
              <a:rPr lang="en-US" baseline="30000" dirty="0">
                <a:solidFill>
                  <a:srgbClr val="FF0000"/>
                </a:solidFill>
              </a:rPr>
              <a:t>1</a:t>
            </a:r>
          </a:p>
        </p:txBody>
      </p:sp>
      <p:cxnSp>
        <p:nvCxnSpPr>
          <p:cNvPr id="63" name="Straight Connector 62"/>
          <p:cNvCxnSpPr/>
          <p:nvPr/>
        </p:nvCxnSpPr>
        <p:spPr>
          <a:xfrm>
            <a:off x="1800225" y="3370792"/>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a:off x="2044700" y="2967567"/>
            <a:ext cx="1016000" cy="309034"/>
          </a:xfrm>
          <a:prstGeom prst="line">
            <a:avLst/>
          </a:prstGeom>
          <a:ln>
            <a:solidFill>
              <a:srgbClr val="FF0000"/>
            </a:solidFill>
            <a:prstDash val="dash"/>
          </a:ln>
          <a:effectLst/>
        </p:spPr>
        <p:style>
          <a:lnRef idx="2">
            <a:schemeClr val="accent1"/>
          </a:lnRef>
          <a:fillRef idx="0">
            <a:schemeClr val="accent1"/>
          </a:fillRef>
          <a:effectRef idx="1">
            <a:schemeClr val="accent1"/>
          </a:effectRef>
          <a:fontRef idx="minor">
            <a:schemeClr val="tx1"/>
          </a:fontRef>
        </p:style>
      </p:cxn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332565" y="4813301"/>
            <a:ext cx="1540934"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W1</a:t>
            </a:r>
            <a:r>
              <a:rPr lang="en-US" dirty="0">
                <a:solidFill>
                  <a:srgbClr val="FF0000"/>
                </a:solidFill>
              </a:rPr>
              <a:t>=RP</a:t>
            </a:r>
            <a:r>
              <a:rPr lang="en-US" baseline="30000" dirty="0">
                <a:solidFill>
                  <a:srgbClr val="FF0000"/>
                </a:solidFill>
              </a:rPr>
              <a:t>W0</a:t>
            </a:r>
          </a:p>
        </p:txBody>
      </p:sp>
      <p:sp>
        <p:nvSpPr>
          <p:cNvPr id="67" name="TextBox 66"/>
          <p:cNvSpPr txBox="1"/>
          <p:nvPr/>
        </p:nvSpPr>
        <p:spPr>
          <a:xfrm>
            <a:off x="3505198" y="3539067"/>
            <a:ext cx="622302" cy="369332"/>
          </a:xfrm>
          <a:prstGeom prst="rect">
            <a:avLst/>
          </a:prstGeom>
          <a:noFill/>
        </p:spPr>
        <p:txBody>
          <a:bodyPr wrap="square" rtlCol="0">
            <a:spAutoFit/>
          </a:bodyPr>
          <a:lstStyle/>
          <a:p>
            <a:pPr marL="0" lvl="2"/>
            <a:r>
              <a:rPr lang="en-US" dirty="0">
                <a:solidFill>
                  <a:srgbClr val="FF0000"/>
                </a:solidFill>
              </a:rPr>
              <a:t>RP</a:t>
            </a:r>
            <a:r>
              <a:rPr lang="en-US" baseline="30000" dirty="0">
                <a:solidFill>
                  <a:srgbClr val="FF0000"/>
                </a:solidFill>
              </a:rPr>
              <a:t>1</a:t>
            </a:r>
          </a:p>
        </p:txBody>
      </p:sp>
      <p:cxnSp>
        <p:nvCxnSpPr>
          <p:cNvPr id="68" name="Straight Connector 67"/>
          <p:cNvCxnSpPr>
            <a:stCxn id="67" idx="1"/>
          </p:cNvCxnSpPr>
          <p:nvPr/>
        </p:nvCxnSpPr>
        <p:spPr>
          <a:xfrm flipH="1">
            <a:off x="3348567" y="3723733"/>
            <a:ext cx="156631" cy="539234"/>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69" name="Straight Connector 68"/>
          <p:cNvCxnSpPr>
            <a:stCxn id="67" idx="1"/>
          </p:cNvCxnSpPr>
          <p:nvPr/>
        </p:nvCxnSpPr>
        <p:spPr>
          <a:xfrm flipH="1" flipV="1">
            <a:off x="2751667" y="3666067"/>
            <a:ext cx="753531" cy="57666"/>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cxnSp>
        <p:nvCxnSpPr>
          <p:cNvPr id="70" name="Straight Connector 69"/>
          <p:cNvCxnSpPr>
            <a:stCxn id="67" idx="1"/>
          </p:cNvCxnSpPr>
          <p:nvPr/>
        </p:nvCxnSpPr>
        <p:spPr>
          <a:xfrm flipH="1" flipV="1">
            <a:off x="2992967" y="3255433"/>
            <a:ext cx="512231" cy="468300"/>
          </a:xfrm>
          <a:prstGeom prst="line">
            <a:avLst/>
          </a:prstGeom>
          <a:ln>
            <a:solidFill>
              <a:srgbClr val="FF0000"/>
            </a:solidFill>
            <a:prstDash val="sysDot"/>
            <a:tailEnd type="arrow" w="sm" len="sm"/>
          </a:ln>
          <a:effectLst/>
        </p:spPr>
        <p:style>
          <a:lnRef idx="2">
            <a:schemeClr val="accent1"/>
          </a:lnRef>
          <a:fillRef idx="0">
            <a:schemeClr val="accent1"/>
          </a:fillRef>
          <a:effectRef idx="1">
            <a:schemeClr val="accent1"/>
          </a:effectRef>
          <a:fontRef idx="minor">
            <a:schemeClr val="tx1"/>
          </a:fontRef>
        </p:style>
      </p:cxnSp>
      <p:sp>
        <p:nvSpPr>
          <p:cNvPr id="72" name="TextBox 71"/>
          <p:cNvSpPr txBox="1"/>
          <p:nvPr/>
        </p:nvSpPr>
        <p:spPr>
          <a:xfrm>
            <a:off x="2535763" y="2180166"/>
            <a:ext cx="1011769" cy="369332"/>
          </a:xfrm>
          <a:prstGeom prst="rect">
            <a:avLst/>
          </a:prstGeom>
          <a:noFill/>
        </p:spPr>
        <p:txBody>
          <a:bodyPr wrap="square" rtlCol="0">
            <a:spAutoFit/>
          </a:bodyPr>
          <a:lstStyle/>
          <a:p>
            <a:pPr marL="0" lvl="2"/>
            <a:r>
              <a:rPr lang="en-US" dirty="0">
                <a:solidFill>
                  <a:srgbClr val="FF0000"/>
                </a:solidFill>
              </a:rPr>
              <a:t>1/RD</a:t>
            </a:r>
            <a:r>
              <a:rPr lang="en-US" baseline="30000" dirty="0">
                <a:solidFill>
                  <a:srgbClr val="FF0000"/>
                </a:solidFill>
              </a:rPr>
              <a:t>1</a:t>
            </a:r>
          </a:p>
        </p:txBody>
      </p:sp>
      <p:cxnSp>
        <p:nvCxnSpPr>
          <p:cNvPr id="74" name="Straight Connector 73"/>
          <p:cNvCxnSpPr/>
          <p:nvPr/>
        </p:nvCxnSpPr>
        <p:spPr>
          <a:xfrm flipV="1">
            <a:off x="12746567" y="3399367"/>
            <a:ext cx="42333" cy="245533"/>
          </a:xfrm>
          <a:prstGeom prst="line">
            <a:avLst/>
          </a:prstGeom>
          <a:ln w="50800">
            <a:solidFill>
              <a:srgbClr val="008000"/>
            </a:solidFill>
            <a:prstDash val="solid"/>
            <a:tailEnd type="arrow" w="sm" len="sm"/>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31CEA96-27F3-4147-817D-B12A71D94D61}"/>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40139035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Effects of Tariff in Large Country  </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72</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4038600" cy="2590800"/>
          </a:xfrm>
          <a:ln>
            <a:solidFill>
              <a:srgbClr val="000000"/>
            </a:solidFill>
          </a:ln>
        </p:spPr>
        <p:txBody>
          <a:bodyPr/>
          <a:lstStyle/>
          <a:p>
            <a:pPr marL="342900" lvl="2" indent="-342900"/>
            <a:r>
              <a:rPr lang="en-US" sz="2000" dirty="0"/>
              <a:t>Now the reduced trade that the tariff would have caused if prices did not change causes the world price of cloth to rise.</a:t>
            </a:r>
          </a:p>
          <a:p>
            <a:pPr marL="342900" lvl="2" indent="-342900"/>
            <a:r>
              <a:rPr lang="en-US" sz="2000" dirty="0"/>
              <a:t>This makes it possible (but not certain) that the country will move to a higher indifference curve, as shown.</a:t>
            </a:r>
          </a:p>
          <a:p>
            <a:pPr marL="342900" lvl="2" indent="-342900"/>
            <a:endParaRPr lang="en-US" sz="2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1" name="Straight Connector 10"/>
          <p:cNvCxnSpPr/>
          <p:nvPr/>
        </p:nvCxnSpPr>
        <p:spPr>
          <a:xfrm>
            <a:off x="1447800" y="2209800"/>
            <a:ext cx="2940050" cy="296545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2133600" y="2895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42" name="Freeform 41"/>
          <p:cNvSpPr/>
          <p:nvPr/>
        </p:nvSpPr>
        <p:spPr>
          <a:xfrm>
            <a:off x="1447798" y="3911601"/>
            <a:ext cx="2819402" cy="12573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 name="connsiteX0" fmla="*/ 0 w 2146300"/>
              <a:gd name="connsiteY0" fmla="*/ 0 h 2489200"/>
              <a:gd name="connsiteX1" fmla="*/ 1360735 w 2146300"/>
              <a:gd name="connsiteY1" fmla="*/ 710145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977467" y="295278"/>
                  <a:pt x="1360735" y="710145"/>
                </a:cubicBezTo>
                <a:cubicBezTo>
                  <a:pt x="1744003" y="1125012"/>
                  <a:pt x="2056517" y="197555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sp>
        <p:nvSpPr>
          <p:cNvPr id="50" name="Oval 49"/>
          <p:cNvSpPr/>
          <p:nvPr/>
        </p:nvSpPr>
        <p:spPr>
          <a:xfrm>
            <a:off x="3930650" y="471805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5" name="TextBox 54"/>
          <p:cNvSpPr txBox="1"/>
          <p:nvPr/>
        </p:nvSpPr>
        <p:spPr>
          <a:xfrm>
            <a:off x="3981450" y="4498975"/>
            <a:ext cx="425450" cy="369332"/>
          </a:xfrm>
          <a:prstGeom prst="rect">
            <a:avLst/>
          </a:prstGeom>
          <a:noFill/>
        </p:spPr>
        <p:txBody>
          <a:bodyPr wrap="square" rtlCol="0">
            <a:spAutoFit/>
          </a:bodyPr>
          <a:lstStyle/>
          <a:p>
            <a:pPr marL="0" lvl="2"/>
            <a:r>
              <a:rPr lang="en-US" dirty="0"/>
              <a:t>S</a:t>
            </a:r>
            <a:r>
              <a:rPr lang="en-US" baseline="30000" dirty="0"/>
              <a:t>0</a:t>
            </a:r>
          </a:p>
        </p:txBody>
      </p:sp>
      <p:sp>
        <p:nvSpPr>
          <p:cNvPr id="56" name="TextBox 55"/>
          <p:cNvSpPr txBox="1"/>
          <p:nvPr/>
        </p:nvSpPr>
        <p:spPr>
          <a:xfrm>
            <a:off x="1781175" y="2857500"/>
            <a:ext cx="441325" cy="369332"/>
          </a:xfrm>
          <a:prstGeom prst="rect">
            <a:avLst/>
          </a:prstGeom>
          <a:noFill/>
        </p:spPr>
        <p:txBody>
          <a:bodyPr wrap="square" rtlCol="0">
            <a:spAutoFit/>
          </a:bodyPr>
          <a:lstStyle/>
          <a:p>
            <a:pPr marL="0" lvl="2"/>
            <a:r>
              <a:rPr lang="en-US" dirty="0"/>
              <a:t>D</a:t>
            </a:r>
            <a:r>
              <a:rPr lang="en-US" baseline="30000" dirty="0"/>
              <a:t>0</a:t>
            </a:r>
          </a:p>
        </p:txBody>
      </p:sp>
      <p:sp>
        <p:nvSpPr>
          <p:cNvPr id="58" name="Freeform 57"/>
          <p:cNvSpPr/>
          <p:nvPr/>
        </p:nvSpPr>
        <p:spPr>
          <a:xfrm rot="10800000">
            <a:off x="1904999" y="1981200"/>
            <a:ext cx="1219200" cy="121920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8" name="Straight Connector 47"/>
          <p:cNvCxnSpPr/>
          <p:nvPr/>
        </p:nvCxnSpPr>
        <p:spPr>
          <a:xfrm>
            <a:off x="1930400" y="1811867"/>
            <a:ext cx="2027767" cy="3369733"/>
          </a:xfrm>
          <a:prstGeom prst="line">
            <a:avLst/>
          </a:prstGeom>
          <a:ln>
            <a:solidFill>
              <a:srgbClr val="008000"/>
            </a:solidFill>
            <a:prstDash val="lgDash"/>
          </a:ln>
          <a:effectLst/>
        </p:spPr>
        <p:style>
          <a:lnRef idx="2">
            <a:schemeClr val="accent1"/>
          </a:lnRef>
          <a:fillRef idx="0">
            <a:schemeClr val="accent1"/>
          </a:fillRef>
          <a:effectRef idx="1">
            <a:schemeClr val="accent1"/>
          </a:effectRef>
          <a:fontRef idx="minor">
            <a:schemeClr val="tx1"/>
          </a:fontRef>
        </p:style>
      </p:cxnSp>
      <p:cxnSp>
        <p:nvCxnSpPr>
          <p:cNvPr id="49" name="Straight Connector 48"/>
          <p:cNvCxnSpPr/>
          <p:nvPr/>
        </p:nvCxnSpPr>
        <p:spPr>
          <a:xfrm>
            <a:off x="2994025" y="40968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59" name="Oval 58"/>
          <p:cNvSpPr/>
          <p:nvPr/>
        </p:nvSpPr>
        <p:spPr>
          <a:xfrm>
            <a:off x="3448050" y="4358217"/>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0" name="Oval 59"/>
          <p:cNvSpPr/>
          <p:nvPr/>
        </p:nvSpPr>
        <p:spPr>
          <a:xfrm>
            <a:off x="2473326" y="2744258"/>
            <a:ext cx="76200" cy="76200"/>
          </a:xfrm>
          <a:prstGeom prst="ellipse">
            <a:avLst/>
          </a:prstGeom>
          <a:solidFill>
            <a:srgbClr val="008000"/>
          </a:solidFill>
          <a:ln>
            <a:solidFill>
              <a:srgbClr val="008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61" name="TextBox 60"/>
          <p:cNvSpPr txBox="1"/>
          <p:nvPr/>
        </p:nvSpPr>
        <p:spPr>
          <a:xfrm>
            <a:off x="3101975" y="4357158"/>
            <a:ext cx="425450" cy="369332"/>
          </a:xfrm>
          <a:prstGeom prst="rect">
            <a:avLst/>
          </a:prstGeom>
          <a:noFill/>
        </p:spPr>
        <p:txBody>
          <a:bodyPr wrap="square" rtlCol="0">
            <a:spAutoFit/>
          </a:bodyPr>
          <a:lstStyle/>
          <a:p>
            <a:pPr marL="0" lvl="2"/>
            <a:r>
              <a:rPr lang="en-US" dirty="0">
                <a:solidFill>
                  <a:srgbClr val="008000"/>
                </a:solidFill>
              </a:rPr>
              <a:t>S</a:t>
            </a:r>
            <a:r>
              <a:rPr lang="en-US" baseline="30000" dirty="0">
                <a:solidFill>
                  <a:srgbClr val="008000"/>
                </a:solidFill>
              </a:rPr>
              <a:t>1</a:t>
            </a:r>
          </a:p>
        </p:txBody>
      </p:sp>
      <p:sp>
        <p:nvSpPr>
          <p:cNvPr id="62" name="TextBox 61"/>
          <p:cNvSpPr txBox="1"/>
          <p:nvPr/>
        </p:nvSpPr>
        <p:spPr>
          <a:xfrm>
            <a:off x="2480733" y="2420408"/>
            <a:ext cx="441325" cy="369332"/>
          </a:xfrm>
          <a:prstGeom prst="rect">
            <a:avLst/>
          </a:prstGeom>
          <a:noFill/>
        </p:spPr>
        <p:txBody>
          <a:bodyPr wrap="square" rtlCol="0">
            <a:spAutoFit/>
          </a:bodyPr>
          <a:lstStyle/>
          <a:p>
            <a:pPr marL="0" lvl="2"/>
            <a:r>
              <a:rPr lang="en-US" dirty="0">
                <a:solidFill>
                  <a:srgbClr val="008000"/>
                </a:solidFill>
              </a:rPr>
              <a:t>D</a:t>
            </a:r>
            <a:r>
              <a:rPr lang="en-US" baseline="30000" dirty="0">
                <a:solidFill>
                  <a:srgbClr val="008000"/>
                </a:solidFill>
              </a:rPr>
              <a:t>1</a:t>
            </a:r>
          </a:p>
        </p:txBody>
      </p:sp>
      <p:sp>
        <p:nvSpPr>
          <p:cNvPr id="65" name="TextBox 64"/>
          <p:cNvSpPr txBox="1"/>
          <p:nvPr/>
        </p:nvSpPr>
        <p:spPr>
          <a:xfrm>
            <a:off x="3522132" y="4076701"/>
            <a:ext cx="1363135" cy="369332"/>
          </a:xfrm>
          <a:prstGeom prst="rect">
            <a:avLst/>
          </a:prstGeom>
          <a:noFill/>
        </p:spPr>
        <p:txBody>
          <a:bodyPr wrap="square" rtlCol="0">
            <a:spAutoFit/>
          </a:bodyPr>
          <a:lstStyle/>
          <a:p>
            <a:pPr marL="0" lvl="2"/>
            <a:r>
              <a:rPr lang="en-US" dirty="0"/>
              <a:t>RP</a:t>
            </a:r>
            <a:r>
              <a:rPr lang="en-US" baseline="30000" dirty="0"/>
              <a:t>0</a:t>
            </a:r>
            <a:r>
              <a:rPr lang="en-US" dirty="0"/>
              <a:t>=RP</a:t>
            </a:r>
            <a:r>
              <a:rPr lang="en-US" baseline="30000" dirty="0"/>
              <a:t>W0</a:t>
            </a:r>
          </a:p>
        </p:txBody>
      </p:sp>
      <p:sp>
        <p:nvSpPr>
          <p:cNvPr id="66" name="TextBox 65"/>
          <p:cNvSpPr txBox="1"/>
          <p:nvPr/>
        </p:nvSpPr>
        <p:spPr>
          <a:xfrm>
            <a:off x="2415115" y="4762501"/>
            <a:ext cx="1540934" cy="369332"/>
          </a:xfrm>
          <a:prstGeom prst="rect">
            <a:avLst/>
          </a:prstGeom>
          <a:noFill/>
        </p:spPr>
        <p:txBody>
          <a:bodyPr wrap="square" rtlCol="0">
            <a:spAutoFit/>
          </a:bodyPr>
          <a:lstStyle/>
          <a:p>
            <a:pPr marL="0" lvl="2"/>
            <a:r>
              <a:rPr lang="en-US" dirty="0">
                <a:solidFill>
                  <a:srgbClr val="008000"/>
                </a:solidFill>
              </a:rPr>
              <a:t>RP</a:t>
            </a:r>
            <a:r>
              <a:rPr lang="en-US" baseline="30000" dirty="0">
                <a:solidFill>
                  <a:srgbClr val="008000"/>
                </a:solidFill>
              </a:rPr>
              <a:t>W1</a:t>
            </a:r>
            <a:r>
              <a:rPr lang="en-US" dirty="0">
                <a:solidFill>
                  <a:srgbClr val="008000"/>
                </a:solidFill>
              </a:rPr>
              <a:t>&gt;RP</a:t>
            </a:r>
            <a:r>
              <a:rPr lang="en-US" baseline="30000" dirty="0">
                <a:solidFill>
                  <a:srgbClr val="008000"/>
                </a:solidFill>
              </a:rPr>
              <a:t>W0</a:t>
            </a:r>
          </a:p>
        </p:txBody>
      </p:sp>
      <p:sp>
        <p:nvSpPr>
          <p:cNvPr id="39" name="Freeform 38"/>
          <p:cNvSpPr/>
          <p:nvPr/>
        </p:nvSpPr>
        <p:spPr>
          <a:xfrm rot="10800000">
            <a:off x="2060574" y="1612900"/>
            <a:ext cx="1295401" cy="1352550"/>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496366 w 2146300"/>
              <a:gd name="connsiteY1" fmla="*/ 807296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536111 w 2146300"/>
              <a:gd name="connsiteY1" fmla="*/ 1014729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 name="connsiteX0" fmla="*/ 0 w 2146300"/>
              <a:gd name="connsiteY0" fmla="*/ 0 h 2489200"/>
              <a:gd name="connsiteX1" fmla="*/ 1671738 w 2146300"/>
              <a:gd name="connsiteY1" fmla="*/ 5787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612738" y="60492"/>
                  <a:pt x="1314021" y="163900"/>
                  <a:pt x="1671738" y="578767"/>
                </a:cubicBezTo>
                <a:cubicBezTo>
                  <a:pt x="2029455" y="993634"/>
                  <a:pt x="2094331" y="1636389"/>
                  <a:pt x="2146300" y="2489200"/>
                </a:cubicBezTo>
                <a:lnTo>
                  <a:pt x="2146300" y="2489200"/>
                </a:lnTo>
              </a:path>
            </a:pathLst>
          </a:cu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40" name="Straight Connector 39"/>
          <p:cNvCxnSpPr/>
          <p:nvPr/>
        </p:nvCxnSpPr>
        <p:spPr>
          <a:xfrm>
            <a:off x="2114550" y="2560108"/>
            <a:ext cx="822325" cy="487892"/>
          </a:xfrm>
          <a:prstGeom prst="line">
            <a:avLst/>
          </a:prstGeom>
          <a:ln>
            <a:solidFill>
              <a:srgbClr val="008000"/>
            </a:solidFill>
            <a:prstDash val="dash"/>
          </a:ln>
          <a:effectLst/>
        </p:spPr>
        <p:style>
          <a:lnRef idx="2">
            <a:schemeClr val="accent1"/>
          </a:lnRef>
          <a:fillRef idx="0">
            <a:schemeClr val="accent1"/>
          </a:fillRef>
          <a:effectRef idx="1">
            <a:schemeClr val="accent1"/>
          </a:effectRef>
          <a:fontRef idx="minor">
            <a:schemeClr val="tx1"/>
          </a:fontRef>
        </p:style>
      </p:cxnSp>
      <p:sp>
        <p:nvSpPr>
          <p:cNvPr id="3" name="Footer Placeholder 2">
            <a:extLst>
              <a:ext uri="{FF2B5EF4-FFF2-40B4-BE49-F238E27FC236}">
                <a16:creationId xmlns:a16="http://schemas.microsoft.com/office/drawing/2014/main" id="{36ABE627-3B16-6940-990E-26F0F478364F}"/>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353864164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2"/>
          <p:cNvSpPr>
            <a:spLocks noGrp="1" noChangeArrowheads="1"/>
          </p:cNvSpPr>
          <p:nvPr>
            <p:ph type="title"/>
          </p:nvPr>
        </p:nvSpPr>
        <p:spPr>
          <a:xfrm>
            <a:off x="381000" y="2590800"/>
            <a:ext cx="8229600" cy="1143000"/>
          </a:xfrm>
        </p:spPr>
        <p:txBody>
          <a:bodyPr/>
          <a:lstStyle/>
          <a:p>
            <a:pPr eaLnBrk="1" hangingPunct="1"/>
            <a:r>
              <a:rPr lang="en-US" sz="6000" b="1" dirty="0">
                <a:solidFill>
                  <a:srgbClr val="00B050"/>
                </a:solidFill>
                <a:ea typeface="ＭＳ Ｐゴシック" pitchFamily="-109" charset="-128"/>
                <a:cs typeface="ＭＳ Ｐゴシック" pitchFamily="-109" charset="-128"/>
              </a:rPr>
              <a:t>Pause for Discussion</a:t>
            </a:r>
          </a:p>
        </p:txBody>
      </p:sp>
      <p:sp>
        <p:nvSpPr>
          <p:cNvPr id="6" name="Rectangle 5"/>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Footer Placeholder 1">
            <a:extLst>
              <a:ext uri="{FF2B5EF4-FFF2-40B4-BE49-F238E27FC236}">
                <a16:creationId xmlns:a16="http://schemas.microsoft.com/office/drawing/2014/main" id="{1B20D08A-428A-E24B-9135-C9F18B89A3AA}"/>
              </a:ext>
            </a:extLst>
          </p:cNvPr>
          <p:cNvSpPr>
            <a:spLocks noGrp="1"/>
          </p:cNvSpPr>
          <p:nvPr>
            <p:ph type="ftr" sz="quarter" idx="11"/>
          </p:nvPr>
        </p:nvSpPr>
        <p:spPr/>
        <p:txBody>
          <a:bodyPr/>
          <a:lstStyle/>
          <a:p>
            <a:pPr>
              <a:defRPr/>
            </a:pPr>
            <a:r>
              <a:rPr lang="en-US"/>
              <a:t>Class 15:  The Standard Model </a:t>
            </a:r>
          </a:p>
        </p:txBody>
      </p:sp>
      <p:sp>
        <p:nvSpPr>
          <p:cNvPr id="3" name="Slide Number Placeholder 2">
            <a:extLst>
              <a:ext uri="{FF2B5EF4-FFF2-40B4-BE49-F238E27FC236}">
                <a16:creationId xmlns:a16="http://schemas.microsoft.com/office/drawing/2014/main" id="{2EADA7F1-3977-A04D-8E41-9A8075486AAA}"/>
              </a:ext>
            </a:extLst>
          </p:cNvPr>
          <p:cNvSpPr>
            <a:spLocks noGrp="1"/>
          </p:cNvSpPr>
          <p:nvPr>
            <p:ph type="sldNum" sz="quarter" idx="12"/>
          </p:nvPr>
        </p:nvSpPr>
        <p:spPr/>
        <p:txBody>
          <a:bodyPr/>
          <a:lstStyle/>
          <a:p>
            <a:pPr>
              <a:defRPr/>
            </a:pPr>
            <a:fld id="{659DFB22-C7E9-9E4B-8431-4E4E88AD005A}" type="slidenum">
              <a:rPr lang="en-US" smtClean="0"/>
              <a:pPr>
                <a:defRPr/>
              </a:pPr>
              <a:t>73</a:t>
            </a:fld>
            <a:endParaRPr lang="en-US"/>
          </a:p>
        </p:txBody>
      </p:sp>
    </p:spTree>
    <p:extLst>
      <p:ext uri="{BB962C8B-B14F-4D97-AF65-F5344CB8AC3E}">
        <p14:creationId xmlns:p14="http://schemas.microsoft.com/office/powerpoint/2010/main" val="29438354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dirty="0"/>
              <a:t>Questions</a:t>
            </a:r>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sz="2800" dirty="0"/>
              <a:t>An import tariff raises the domestic price above the world price, while an export subsidy also raises the domestic price above the world price.  Why, then, does the model say that the effects of these two policies are opposite?</a:t>
            </a:r>
          </a:p>
          <a:p>
            <a:r>
              <a:rPr lang="en-US" sz="2800" dirty="0"/>
              <a:t>The textbook examines cases of an import tariff and of an export subsidy.  What would be the effects of an import subsidy, or an export tax?</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74</a:t>
            </a:fld>
            <a:endParaRPr lang="en-US"/>
          </a:p>
        </p:txBody>
      </p:sp>
    </p:spTree>
    <p:extLst>
      <p:ext uri="{BB962C8B-B14F-4D97-AF65-F5344CB8AC3E}">
        <p14:creationId xmlns:p14="http://schemas.microsoft.com/office/powerpoint/2010/main" val="4205246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587616-3EA8-5A4A-BCCC-E0675C2EAC99}"/>
              </a:ext>
            </a:extLst>
          </p:cNvPr>
          <p:cNvSpPr>
            <a:spLocks noGrp="1"/>
          </p:cNvSpPr>
          <p:nvPr>
            <p:ph type="title"/>
          </p:nvPr>
        </p:nvSpPr>
        <p:spPr/>
        <p:txBody>
          <a:bodyPr/>
          <a:lstStyle/>
          <a:p>
            <a:pPr lvl="1"/>
            <a:r>
              <a:rPr lang="en-US" sz="4000" dirty="0"/>
              <a:t>Questions on </a:t>
            </a:r>
            <a:r>
              <a:rPr lang="en-US" sz="4000" dirty="0" err="1"/>
              <a:t>Bernhofen</a:t>
            </a:r>
            <a:r>
              <a:rPr lang="en-US" sz="4000" dirty="0"/>
              <a:t> &amp; Brown, “…nineteenth century Japan</a:t>
            </a:r>
            <a:r>
              <a:rPr lang="en-US" sz="4000" b="1" dirty="0"/>
              <a:t>”</a:t>
            </a:r>
            <a:endParaRPr lang="en-US" sz="4000" dirty="0"/>
          </a:p>
        </p:txBody>
      </p:sp>
      <p:sp>
        <p:nvSpPr>
          <p:cNvPr id="3" name="Content Placeholder 2">
            <a:extLst>
              <a:ext uri="{FF2B5EF4-FFF2-40B4-BE49-F238E27FC236}">
                <a16:creationId xmlns:a16="http://schemas.microsoft.com/office/drawing/2014/main" id="{8486B655-64A1-C348-96F6-2E47C2FA9E16}"/>
              </a:ext>
            </a:extLst>
          </p:cNvPr>
          <p:cNvSpPr>
            <a:spLocks noGrp="1"/>
          </p:cNvSpPr>
          <p:nvPr>
            <p:ph idx="1"/>
          </p:nvPr>
        </p:nvSpPr>
        <p:spPr/>
        <p:txBody>
          <a:bodyPr/>
          <a:lstStyle/>
          <a:p>
            <a:r>
              <a:rPr lang="en-US" dirty="0"/>
              <a:t>Why is it usually hard to observe the effects of trade? </a:t>
            </a:r>
          </a:p>
          <a:p>
            <a:r>
              <a:rPr lang="en-US" dirty="0"/>
              <a:t>Why did the case of Japan provide a natural experiment for observing the effects of trade? </a:t>
            </a:r>
          </a:p>
          <a:p>
            <a:r>
              <a:rPr lang="en-US" dirty="0"/>
              <a:t>What did the researchers observe about trade in Japan that confirmed theory of comparative advantage? </a:t>
            </a:r>
          </a:p>
          <a:p>
            <a:r>
              <a:rPr lang="en-US" dirty="0"/>
              <a:t>How large were the gains from trade? </a:t>
            </a:r>
            <a:endParaRPr lang="en-US" sz="1100" dirty="0"/>
          </a:p>
        </p:txBody>
      </p:sp>
      <p:sp>
        <p:nvSpPr>
          <p:cNvPr id="6" name="Rectangle 5">
            <a:extLst>
              <a:ext uri="{FF2B5EF4-FFF2-40B4-BE49-F238E27FC236}">
                <a16:creationId xmlns:a16="http://schemas.microsoft.com/office/drawing/2014/main" id="{95B7D61B-DC79-B046-A919-82226793953F}"/>
              </a:ext>
            </a:extLst>
          </p:cNvPr>
          <p:cNvSpPr/>
          <p:nvPr/>
        </p:nvSpPr>
        <p:spPr>
          <a:xfrm>
            <a:off x="0" y="0"/>
            <a:ext cx="9144000" cy="6858000"/>
          </a:xfrm>
          <a:prstGeom prst="rect">
            <a:avLst/>
          </a:prstGeom>
          <a:noFill/>
          <a:ln w="381000">
            <a:solidFill>
              <a:srgbClr val="00B05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Footer Placeholder 6">
            <a:extLst>
              <a:ext uri="{FF2B5EF4-FFF2-40B4-BE49-F238E27FC236}">
                <a16:creationId xmlns:a16="http://schemas.microsoft.com/office/drawing/2014/main" id="{EE0A0906-A322-4B4A-A4BB-AF263A3FC3F8}"/>
              </a:ext>
            </a:extLst>
          </p:cNvPr>
          <p:cNvSpPr>
            <a:spLocks noGrp="1"/>
          </p:cNvSpPr>
          <p:nvPr>
            <p:ph type="ftr" sz="quarter" idx="11"/>
          </p:nvPr>
        </p:nvSpPr>
        <p:spPr/>
        <p:txBody>
          <a:bodyPr/>
          <a:lstStyle/>
          <a:p>
            <a:pPr>
              <a:defRPr/>
            </a:pPr>
            <a:r>
              <a:rPr lang="en-US"/>
              <a:t>Class 15:  The Standard Model </a:t>
            </a:r>
          </a:p>
        </p:txBody>
      </p:sp>
      <p:sp>
        <p:nvSpPr>
          <p:cNvPr id="4" name="Slide Number Placeholder 3">
            <a:extLst>
              <a:ext uri="{FF2B5EF4-FFF2-40B4-BE49-F238E27FC236}">
                <a16:creationId xmlns:a16="http://schemas.microsoft.com/office/drawing/2014/main" id="{B2D1ADE7-74D6-174F-BF7C-E1881A41BB92}"/>
              </a:ext>
            </a:extLst>
          </p:cNvPr>
          <p:cNvSpPr>
            <a:spLocks noGrp="1"/>
          </p:cNvSpPr>
          <p:nvPr>
            <p:ph type="sldNum" sz="quarter" idx="12"/>
          </p:nvPr>
        </p:nvSpPr>
        <p:spPr/>
        <p:txBody>
          <a:bodyPr/>
          <a:lstStyle/>
          <a:p>
            <a:pPr>
              <a:defRPr/>
            </a:pPr>
            <a:fld id="{659DFB22-C7E9-9E4B-8431-4E4E88AD005A}" type="slidenum">
              <a:rPr lang="en-US" smtClean="0"/>
              <a:pPr>
                <a:defRPr/>
              </a:pPr>
              <a:t>75</a:t>
            </a:fld>
            <a:endParaRPr lang="en-US"/>
          </a:p>
        </p:txBody>
      </p:sp>
    </p:spTree>
    <p:extLst>
      <p:ext uri="{BB962C8B-B14F-4D97-AF65-F5344CB8AC3E}">
        <p14:creationId xmlns:p14="http://schemas.microsoft.com/office/powerpoint/2010/main" val="140566043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7C3F4F-1938-8340-BD2F-EC2F78529EF4}"/>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C42ED21-663D-FF4C-8258-E7C5DE47C716}"/>
              </a:ext>
            </a:extLst>
          </p:cNvPr>
          <p:cNvSpPr>
            <a:spLocks noGrp="1"/>
          </p:cNvSpPr>
          <p:nvPr>
            <p:ph idx="1"/>
          </p:nvPr>
        </p:nvSpPr>
        <p:spPr/>
        <p:txBody>
          <a:bodyPr/>
          <a:lstStyle/>
          <a:p>
            <a:endParaRPr lang="en-US"/>
          </a:p>
        </p:txBody>
      </p:sp>
      <p:sp>
        <p:nvSpPr>
          <p:cNvPr id="4" name="Footer Placeholder 3">
            <a:extLst>
              <a:ext uri="{FF2B5EF4-FFF2-40B4-BE49-F238E27FC236}">
                <a16:creationId xmlns:a16="http://schemas.microsoft.com/office/drawing/2014/main" id="{E1BC9964-3714-6049-8F88-BB5B9441973B}"/>
              </a:ext>
            </a:extLst>
          </p:cNvPr>
          <p:cNvSpPr>
            <a:spLocks noGrp="1"/>
          </p:cNvSpPr>
          <p:nvPr>
            <p:ph type="ftr" sz="quarter" idx="11"/>
          </p:nvPr>
        </p:nvSpPr>
        <p:spPr/>
        <p:txBody>
          <a:bodyPr/>
          <a:lstStyle/>
          <a:p>
            <a:pPr>
              <a:defRPr/>
            </a:pPr>
            <a:r>
              <a:rPr lang="en-US"/>
              <a:t>Class 15:  The Standard Model</a:t>
            </a:r>
            <a:br>
              <a:rPr lang="en-US"/>
            </a:br>
            <a:endParaRPr lang="en-US"/>
          </a:p>
        </p:txBody>
      </p:sp>
      <p:sp>
        <p:nvSpPr>
          <p:cNvPr id="5" name="Slide Number Placeholder 4">
            <a:extLst>
              <a:ext uri="{FF2B5EF4-FFF2-40B4-BE49-F238E27FC236}">
                <a16:creationId xmlns:a16="http://schemas.microsoft.com/office/drawing/2014/main" id="{9EF9327E-CF8E-B648-9D56-5C6E658F2C1E}"/>
              </a:ext>
            </a:extLst>
          </p:cNvPr>
          <p:cNvSpPr>
            <a:spLocks noGrp="1"/>
          </p:cNvSpPr>
          <p:nvPr>
            <p:ph type="sldNum" sz="quarter" idx="12"/>
          </p:nvPr>
        </p:nvSpPr>
        <p:spPr/>
        <p:txBody>
          <a:bodyPr/>
          <a:lstStyle/>
          <a:p>
            <a:pPr>
              <a:defRPr/>
            </a:pPr>
            <a:fld id="{659DFB22-C7E9-9E4B-8431-4E4E88AD005A}" type="slidenum">
              <a:rPr lang="en-US" smtClean="0"/>
              <a:pPr>
                <a:defRPr/>
              </a:pPr>
              <a:t>76</a:t>
            </a:fld>
            <a:endParaRPr lang="en-US"/>
          </a:p>
        </p:txBody>
      </p:sp>
    </p:spTree>
    <p:extLst>
      <p:ext uri="{BB962C8B-B14F-4D97-AF65-F5344CB8AC3E}">
        <p14:creationId xmlns:p14="http://schemas.microsoft.com/office/powerpoint/2010/main" val="10374282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Prices</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8</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2349499"/>
          </a:xfrm>
          <a:ln>
            <a:solidFill>
              <a:srgbClr val="000000"/>
            </a:solidFill>
          </a:ln>
        </p:spPr>
        <p:txBody>
          <a:bodyPr/>
          <a:lstStyle/>
          <a:p>
            <a:r>
              <a:rPr lang="en-US" sz="2400" dirty="0"/>
              <a:t>Price lines = </a:t>
            </a:r>
            <a:r>
              <a:rPr lang="en-US" sz="2400" dirty="0" err="1"/>
              <a:t>iso</a:t>
            </a:r>
            <a:r>
              <a:rPr lang="en-US" sz="2400" dirty="0"/>
              <a:t>-value lines:</a:t>
            </a:r>
          </a:p>
          <a:p>
            <a:pPr marL="0" lvl="2" indent="0">
              <a:buNone/>
            </a:pPr>
            <a:r>
              <a:rPr lang="en-US" dirty="0"/>
              <a:t>      </a:t>
            </a:r>
            <a:r>
              <a:rPr lang="en-US" sz="2400" dirty="0"/>
              <a:t>V = </a:t>
            </a:r>
            <a:r>
              <a:rPr lang="en-US" dirty="0"/>
              <a:t>P</a:t>
            </a:r>
            <a:r>
              <a:rPr lang="en-US" baseline="-25000" dirty="0"/>
              <a:t>C</a:t>
            </a:r>
            <a:r>
              <a:rPr lang="en-US" dirty="0"/>
              <a:t>Q</a:t>
            </a:r>
            <a:r>
              <a:rPr lang="en-US" baseline="-25000" dirty="0"/>
              <a:t>C</a:t>
            </a:r>
            <a:r>
              <a:rPr lang="en-US" sz="2400" dirty="0"/>
              <a:t>+</a:t>
            </a:r>
            <a:r>
              <a:rPr lang="en-US" dirty="0"/>
              <a:t>P</a:t>
            </a:r>
            <a:r>
              <a:rPr lang="en-US" baseline="-25000" dirty="0"/>
              <a:t>F</a:t>
            </a:r>
            <a:r>
              <a:rPr lang="en-US" dirty="0"/>
              <a:t>Q</a:t>
            </a:r>
            <a:r>
              <a:rPr lang="en-US" baseline="-25000" dirty="0"/>
              <a:t>F</a:t>
            </a:r>
          </a:p>
          <a:p>
            <a:pPr marL="342900" lvl="2" indent="-342900"/>
            <a:r>
              <a:rPr lang="en-US" dirty="0"/>
              <a:t>or</a:t>
            </a:r>
          </a:p>
          <a:p>
            <a:pPr marL="0" lvl="2" indent="0">
              <a:buNone/>
            </a:pPr>
            <a:r>
              <a:rPr lang="en-US" dirty="0"/>
              <a:t>      Q</a:t>
            </a:r>
            <a:r>
              <a:rPr lang="en-US" baseline="-25000" dirty="0"/>
              <a:t>F </a:t>
            </a:r>
            <a:r>
              <a:rPr lang="en-US" dirty="0"/>
              <a:t>= V/P</a:t>
            </a:r>
            <a:r>
              <a:rPr lang="en-US" baseline="-25000" dirty="0"/>
              <a:t>F</a:t>
            </a:r>
            <a:r>
              <a:rPr lang="en-US" dirty="0"/>
              <a:t> – (P</a:t>
            </a:r>
            <a:r>
              <a:rPr lang="en-US" baseline="-25000" dirty="0"/>
              <a:t>C</a:t>
            </a:r>
            <a:r>
              <a:rPr lang="en-US" dirty="0"/>
              <a:t>/P</a:t>
            </a:r>
            <a:r>
              <a:rPr lang="en-US" baseline="-25000" dirty="0"/>
              <a:t>F</a:t>
            </a:r>
            <a:r>
              <a:rPr lang="en-US" dirty="0"/>
              <a:t> )Q</a:t>
            </a:r>
            <a:r>
              <a:rPr lang="en-US" baseline="-25000" dirty="0"/>
              <a:t>C</a:t>
            </a:r>
          </a:p>
          <a:p>
            <a:pPr marL="342900" lvl="2" indent="-342900"/>
            <a:endParaRPr lang="en-US" dirty="0"/>
          </a:p>
          <a:p>
            <a:pPr marL="342900" lvl="2" indent="-342900"/>
            <a:endParaRPr lang="en-US" baseline="-250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cxnSp>
        <p:nvCxnSpPr>
          <p:cNvPr id="10" name="Straight Connector 9"/>
          <p:cNvCxnSpPr/>
          <p:nvPr/>
        </p:nvCxnSpPr>
        <p:spPr>
          <a:xfrm>
            <a:off x="1676400" y="28321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a:off x="1943100" y="2514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a:off x="2209800" y="21717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3683000" y="4775200"/>
            <a:ext cx="863600" cy="369332"/>
          </a:xfrm>
          <a:prstGeom prst="rect">
            <a:avLst/>
          </a:prstGeom>
          <a:noFill/>
        </p:spPr>
        <p:txBody>
          <a:bodyPr wrap="square" rtlCol="0">
            <a:spAutoFit/>
          </a:bodyPr>
          <a:lstStyle/>
          <a:p>
            <a:r>
              <a:rPr lang="en-US" dirty="0"/>
              <a:t>V</a:t>
            </a:r>
            <a:r>
              <a:rPr lang="en-US" baseline="30000" dirty="0"/>
              <a:t>1</a:t>
            </a:r>
          </a:p>
        </p:txBody>
      </p:sp>
      <p:sp>
        <p:nvSpPr>
          <p:cNvPr id="18" name="TextBox 17"/>
          <p:cNvSpPr txBox="1"/>
          <p:nvPr/>
        </p:nvSpPr>
        <p:spPr>
          <a:xfrm>
            <a:off x="3975100" y="4457700"/>
            <a:ext cx="863600" cy="369332"/>
          </a:xfrm>
          <a:prstGeom prst="rect">
            <a:avLst/>
          </a:prstGeom>
          <a:noFill/>
        </p:spPr>
        <p:txBody>
          <a:bodyPr wrap="square" rtlCol="0">
            <a:spAutoFit/>
          </a:bodyPr>
          <a:lstStyle/>
          <a:p>
            <a:r>
              <a:rPr lang="en-US" dirty="0"/>
              <a:t>V</a:t>
            </a:r>
            <a:r>
              <a:rPr lang="en-US" baseline="30000" dirty="0"/>
              <a:t>2</a:t>
            </a:r>
          </a:p>
        </p:txBody>
      </p:sp>
      <p:sp>
        <p:nvSpPr>
          <p:cNvPr id="19" name="TextBox 18"/>
          <p:cNvSpPr txBox="1"/>
          <p:nvPr/>
        </p:nvSpPr>
        <p:spPr>
          <a:xfrm>
            <a:off x="4216400" y="4102100"/>
            <a:ext cx="863600" cy="369332"/>
          </a:xfrm>
          <a:prstGeom prst="rect">
            <a:avLst/>
          </a:prstGeom>
          <a:noFill/>
        </p:spPr>
        <p:txBody>
          <a:bodyPr wrap="square" rtlCol="0">
            <a:spAutoFit/>
          </a:bodyPr>
          <a:lstStyle/>
          <a:p>
            <a:r>
              <a:rPr lang="en-US" dirty="0"/>
              <a:t>V</a:t>
            </a:r>
            <a:r>
              <a:rPr lang="en-US" baseline="30000" dirty="0"/>
              <a:t>3</a:t>
            </a:r>
          </a:p>
        </p:txBody>
      </p:sp>
      <p:cxnSp>
        <p:nvCxnSpPr>
          <p:cNvPr id="20" name="Straight Connector 19"/>
          <p:cNvCxnSpPr/>
          <p:nvPr/>
        </p:nvCxnSpPr>
        <p:spPr>
          <a:xfrm>
            <a:off x="2895600" y="4114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895600" y="4572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5" name="Rectangle 24"/>
          <p:cNvSpPr/>
          <p:nvPr/>
        </p:nvSpPr>
        <p:spPr>
          <a:xfrm>
            <a:off x="2057400" y="4267200"/>
            <a:ext cx="890238" cy="369332"/>
          </a:xfrm>
          <a:prstGeom prst="rect">
            <a:avLst/>
          </a:prstGeom>
        </p:spPr>
        <p:txBody>
          <a:bodyPr wrap="none">
            <a:spAutoFit/>
          </a:bodyPr>
          <a:lstStyle/>
          <a:p>
            <a:r>
              <a:rPr lang="en-US" dirty="0"/>
              <a:t>–P</a:t>
            </a:r>
            <a:r>
              <a:rPr lang="en-US" baseline="-25000" dirty="0"/>
              <a:t>C</a:t>
            </a:r>
            <a:r>
              <a:rPr lang="en-US" dirty="0"/>
              <a:t>/P</a:t>
            </a:r>
            <a:r>
              <a:rPr lang="en-US" baseline="-25000" dirty="0"/>
              <a:t>F</a:t>
            </a:r>
            <a:r>
              <a:rPr lang="en-US" dirty="0"/>
              <a:t> </a:t>
            </a:r>
          </a:p>
        </p:txBody>
      </p:sp>
      <p:sp>
        <p:nvSpPr>
          <p:cNvPr id="3" name="Footer Placeholder 2">
            <a:extLst>
              <a:ext uri="{FF2B5EF4-FFF2-40B4-BE49-F238E27FC236}">
                <a16:creationId xmlns:a16="http://schemas.microsoft.com/office/drawing/2014/main" id="{93CDE865-CEC2-CD45-9C45-885CBFCA106B}"/>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7459023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Equilibrium Production</a:t>
            </a:r>
          </a:p>
        </p:txBody>
      </p:sp>
      <p:sp>
        <p:nvSpPr>
          <p:cNvPr id="5" name="Slide Number Placeholder 4"/>
          <p:cNvSpPr>
            <a:spLocks noGrp="1"/>
          </p:cNvSpPr>
          <p:nvPr>
            <p:ph type="sldNum" sz="quarter" idx="12"/>
          </p:nvPr>
        </p:nvSpPr>
        <p:spPr/>
        <p:txBody>
          <a:bodyPr/>
          <a:lstStyle/>
          <a:p>
            <a:pPr>
              <a:defRPr/>
            </a:pPr>
            <a:fld id="{659DFB22-C7E9-9E4B-8431-4E4E88AD005A}" type="slidenum">
              <a:rPr lang="en-US" smtClean="0"/>
              <a:pPr>
                <a:defRPr/>
              </a:pPr>
              <a:t>9</a:t>
            </a:fld>
            <a:endParaRPr lang="en-US"/>
          </a:p>
        </p:txBody>
      </p:sp>
      <p:cxnSp>
        <p:nvCxnSpPr>
          <p:cNvPr id="7" name="Straight Connector 6"/>
          <p:cNvCxnSpPr/>
          <p:nvPr/>
        </p:nvCxnSpPr>
        <p:spPr>
          <a:xfrm flipV="1">
            <a:off x="1447800" y="5181600"/>
            <a:ext cx="3124200" cy="2"/>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8" name="Straight Connector 7"/>
          <p:cNvCxnSpPr/>
          <p:nvPr/>
        </p:nvCxnSpPr>
        <p:spPr>
          <a:xfrm flipV="1">
            <a:off x="1447800" y="1828800"/>
            <a:ext cx="0" cy="33528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4343400" y="5181600"/>
            <a:ext cx="685800" cy="646331"/>
          </a:xfrm>
          <a:prstGeom prst="rect">
            <a:avLst/>
          </a:prstGeom>
          <a:noFill/>
        </p:spPr>
        <p:txBody>
          <a:bodyPr wrap="square" rtlCol="0">
            <a:spAutoFit/>
          </a:bodyPr>
          <a:lstStyle/>
          <a:p>
            <a:pPr marL="0" lvl="2"/>
            <a:r>
              <a:rPr lang="en-US" dirty="0"/>
              <a:t>Q</a:t>
            </a:r>
            <a:r>
              <a:rPr lang="en-US" baseline="-25000" dirty="0"/>
              <a:t>C</a:t>
            </a:r>
            <a:endParaRPr lang="en-US" dirty="0"/>
          </a:p>
          <a:p>
            <a:endParaRPr lang="en-US" dirty="0"/>
          </a:p>
        </p:txBody>
      </p:sp>
      <p:sp>
        <p:nvSpPr>
          <p:cNvPr id="35" name="Content Placeholder 2"/>
          <p:cNvSpPr>
            <a:spLocks noGrp="1"/>
          </p:cNvSpPr>
          <p:nvPr>
            <p:ph idx="1"/>
          </p:nvPr>
        </p:nvSpPr>
        <p:spPr>
          <a:xfrm>
            <a:off x="4800600" y="1600201"/>
            <a:ext cx="3886200" cy="1828799"/>
          </a:xfrm>
          <a:ln>
            <a:solidFill>
              <a:srgbClr val="000000"/>
            </a:solidFill>
          </a:ln>
        </p:spPr>
        <p:txBody>
          <a:bodyPr/>
          <a:lstStyle/>
          <a:p>
            <a:r>
              <a:rPr lang="en-US" sz="2400" dirty="0"/>
              <a:t>Supplies depend on price </a:t>
            </a:r>
            <a:r>
              <a:rPr lang="en-US" sz="2400" u="sng" dirty="0"/>
              <a:t>ratio</a:t>
            </a:r>
            <a:r>
              <a:rPr lang="en-US" sz="2400" dirty="0"/>
              <a:t>:</a:t>
            </a:r>
            <a:endParaRPr lang="en-US" sz="2400" i="1" dirty="0"/>
          </a:p>
          <a:p>
            <a:pPr marL="0" lvl="2" indent="0">
              <a:buNone/>
            </a:pPr>
            <a:r>
              <a:rPr lang="en-US" dirty="0"/>
              <a:t>      S</a:t>
            </a:r>
            <a:r>
              <a:rPr lang="en-US" baseline="-25000" dirty="0"/>
              <a:t>C </a:t>
            </a:r>
            <a:r>
              <a:rPr lang="en-US" dirty="0"/>
              <a:t>= S</a:t>
            </a:r>
            <a:r>
              <a:rPr lang="en-US" baseline="-25000" dirty="0"/>
              <a:t>C </a:t>
            </a:r>
            <a:r>
              <a:rPr lang="en-US" dirty="0"/>
              <a:t>(P</a:t>
            </a:r>
            <a:r>
              <a:rPr lang="en-US" baseline="-25000" dirty="0"/>
              <a:t>C</a:t>
            </a:r>
            <a:r>
              <a:rPr lang="en-US" dirty="0"/>
              <a:t>/P</a:t>
            </a:r>
            <a:r>
              <a:rPr lang="en-US" baseline="-25000" dirty="0"/>
              <a:t>F</a:t>
            </a:r>
            <a:r>
              <a:rPr lang="en-US" dirty="0"/>
              <a:t> )</a:t>
            </a:r>
            <a:endParaRPr lang="en-US" sz="2400" i="1" u="sng" dirty="0"/>
          </a:p>
          <a:p>
            <a:pPr marL="0" lvl="2" indent="0">
              <a:buNone/>
            </a:pPr>
            <a:r>
              <a:rPr lang="en-US" dirty="0"/>
              <a:t>      S</a:t>
            </a:r>
            <a:r>
              <a:rPr lang="en-US" baseline="-25000" dirty="0"/>
              <a:t>F </a:t>
            </a:r>
            <a:r>
              <a:rPr lang="en-US" dirty="0"/>
              <a:t>= S</a:t>
            </a:r>
            <a:r>
              <a:rPr lang="en-US" baseline="-25000" dirty="0"/>
              <a:t>F </a:t>
            </a:r>
            <a:r>
              <a:rPr lang="en-US" dirty="0"/>
              <a:t>(P</a:t>
            </a:r>
            <a:r>
              <a:rPr lang="en-US" baseline="-25000" dirty="0"/>
              <a:t>C</a:t>
            </a:r>
            <a:r>
              <a:rPr lang="en-US" dirty="0"/>
              <a:t>/P</a:t>
            </a:r>
            <a:r>
              <a:rPr lang="en-US" baseline="-25000" dirty="0"/>
              <a:t>F</a:t>
            </a:r>
            <a:r>
              <a:rPr lang="en-US" dirty="0"/>
              <a:t> )</a:t>
            </a:r>
            <a:endParaRPr lang="en-US" i="1" u="sng" dirty="0"/>
          </a:p>
          <a:p>
            <a:endParaRPr lang="en-US" sz="1600" dirty="0"/>
          </a:p>
        </p:txBody>
      </p:sp>
      <p:sp>
        <p:nvSpPr>
          <p:cNvPr id="32" name="TextBox 31"/>
          <p:cNvSpPr txBox="1"/>
          <p:nvPr/>
        </p:nvSpPr>
        <p:spPr>
          <a:xfrm>
            <a:off x="939800" y="1600200"/>
            <a:ext cx="685800" cy="646331"/>
          </a:xfrm>
          <a:prstGeom prst="rect">
            <a:avLst/>
          </a:prstGeom>
          <a:noFill/>
        </p:spPr>
        <p:txBody>
          <a:bodyPr wrap="square" rtlCol="0">
            <a:spAutoFit/>
          </a:bodyPr>
          <a:lstStyle/>
          <a:p>
            <a:pPr marL="0" lvl="2"/>
            <a:r>
              <a:rPr lang="en-US" dirty="0"/>
              <a:t>Q</a:t>
            </a:r>
            <a:r>
              <a:rPr lang="en-US" baseline="-25000" dirty="0"/>
              <a:t>F</a:t>
            </a:r>
            <a:endParaRPr lang="en-US" dirty="0"/>
          </a:p>
          <a:p>
            <a:endParaRPr lang="en-US" dirty="0"/>
          </a:p>
        </p:txBody>
      </p:sp>
      <p:sp>
        <p:nvSpPr>
          <p:cNvPr id="3" name="Freeform 2"/>
          <p:cNvSpPr/>
          <p:nvPr/>
        </p:nvSpPr>
        <p:spPr>
          <a:xfrm>
            <a:off x="1447799" y="3115734"/>
            <a:ext cx="2584451" cy="2053166"/>
          </a:xfrm>
          <a:custGeom>
            <a:avLst/>
            <a:gdLst>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270000 w 2146300"/>
              <a:gd name="connsiteY1" fmla="*/ 838200 h 2489200"/>
              <a:gd name="connsiteX2" fmla="*/ 2146300 w 2146300"/>
              <a:gd name="connsiteY2" fmla="*/ 2489200 h 2489200"/>
              <a:gd name="connsiteX3" fmla="*/ 2146300 w 2146300"/>
              <a:gd name="connsiteY3" fmla="*/ 2489200 h 2489200"/>
              <a:gd name="connsiteX0" fmla="*/ 0 w 2146300"/>
              <a:gd name="connsiteY0" fmla="*/ 0 h 2489200"/>
              <a:gd name="connsiteX1" fmla="*/ 1752600 w 2146300"/>
              <a:gd name="connsiteY1" fmla="*/ 10033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397000 w 2146300"/>
              <a:gd name="connsiteY1" fmla="*/ 952500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 name="connsiteX0" fmla="*/ 0 w 2146300"/>
              <a:gd name="connsiteY0" fmla="*/ 0 h 2489200"/>
              <a:gd name="connsiteX1" fmla="*/ 1237305 w 2146300"/>
              <a:gd name="connsiteY1" fmla="*/ 762967 h 2489200"/>
              <a:gd name="connsiteX2" fmla="*/ 2146300 w 2146300"/>
              <a:gd name="connsiteY2" fmla="*/ 2489200 h 2489200"/>
              <a:gd name="connsiteX3" fmla="*/ 2146300 w 2146300"/>
              <a:gd name="connsiteY3" fmla="*/ 2489200 h 2489200"/>
            </a:gdLst>
            <a:ahLst/>
            <a:cxnLst>
              <a:cxn ang="0">
                <a:pos x="connsiteX0" y="connsiteY0"/>
              </a:cxn>
              <a:cxn ang="0">
                <a:pos x="connsiteX1" y="connsiteY1"/>
              </a:cxn>
              <a:cxn ang="0">
                <a:pos x="connsiteX2" y="connsiteY2"/>
              </a:cxn>
              <a:cxn ang="0">
                <a:pos x="connsiteX3" y="connsiteY3"/>
              </a:cxn>
            </a:cxnLst>
            <a:rect l="l" t="t" r="r" b="b"/>
            <a:pathLst>
              <a:path w="2146300" h="2489200">
                <a:moveTo>
                  <a:pt x="0" y="0"/>
                </a:moveTo>
                <a:cubicBezTo>
                  <a:pt x="494241" y="148166"/>
                  <a:pt x="854037" y="348100"/>
                  <a:pt x="1237305" y="762967"/>
                </a:cubicBezTo>
                <a:cubicBezTo>
                  <a:pt x="1620573" y="1177834"/>
                  <a:pt x="2037023" y="2078318"/>
                  <a:pt x="2146300" y="2489200"/>
                </a:cubicBezTo>
                <a:lnTo>
                  <a:pt x="2146300" y="2489200"/>
                </a:lnTo>
              </a:path>
            </a:pathLst>
          </a:custGeom>
          <a:ln>
            <a:solidFill>
              <a:schemeClr val="tx1"/>
            </a:solidFill>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a:p>
        </p:txBody>
      </p:sp>
      <p:cxnSp>
        <p:nvCxnSpPr>
          <p:cNvPr id="10" name="Straight Connector 9"/>
          <p:cNvCxnSpPr/>
          <p:nvPr/>
        </p:nvCxnSpPr>
        <p:spPr>
          <a:xfrm>
            <a:off x="1524000" y="27940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a:off x="1790700" y="24765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a:off x="2057400" y="2133600"/>
            <a:ext cx="2057400" cy="21590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9" name="Straight Connector 28"/>
          <p:cNvCxnSpPr/>
          <p:nvPr/>
        </p:nvCxnSpPr>
        <p:spPr>
          <a:xfrm>
            <a:off x="3581400" y="3733800"/>
            <a:ext cx="0" cy="45720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0" name="Straight Connector 29"/>
          <p:cNvCxnSpPr/>
          <p:nvPr/>
        </p:nvCxnSpPr>
        <p:spPr>
          <a:xfrm flipH="1">
            <a:off x="3581400" y="4191000"/>
            <a:ext cx="45720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1" name="Rectangle 30"/>
          <p:cNvSpPr/>
          <p:nvPr/>
        </p:nvSpPr>
        <p:spPr>
          <a:xfrm>
            <a:off x="3886200" y="4267200"/>
            <a:ext cx="1066800" cy="646331"/>
          </a:xfrm>
          <a:prstGeom prst="rect">
            <a:avLst/>
          </a:prstGeom>
        </p:spPr>
        <p:txBody>
          <a:bodyPr wrap="square">
            <a:spAutoFit/>
          </a:bodyPr>
          <a:lstStyle/>
          <a:p>
            <a:pPr marL="0" lvl="2"/>
            <a:r>
              <a:rPr lang="en-US" dirty="0"/>
              <a:t>–P</a:t>
            </a:r>
            <a:r>
              <a:rPr lang="en-US" baseline="-25000" dirty="0"/>
              <a:t>C</a:t>
            </a:r>
            <a:r>
              <a:rPr lang="en-US" baseline="30000" dirty="0"/>
              <a:t>0</a:t>
            </a:r>
            <a:r>
              <a:rPr lang="en-US" dirty="0"/>
              <a:t>/P</a:t>
            </a:r>
            <a:r>
              <a:rPr lang="en-US" baseline="-25000" dirty="0"/>
              <a:t>F</a:t>
            </a:r>
            <a:r>
              <a:rPr lang="en-US" baseline="30000" dirty="0"/>
              <a:t>0</a:t>
            </a:r>
          </a:p>
          <a:p>
            <a:r>
              <a:rPr lang="en-US" dirty="0"/>
              <a:t> </a:t>
            </a:r>
          </a:p>
        </p:txBody>
      </p:sp>
      <p:sp>
        <p:nvSpPr>
          <p:cNvPr id="27" name="TextBox 26"/>
          <p:cNvSpPr txBox="1"/>
          <p:nvPr/>
        </p:nvSpPr>
        <p:spPr>
          <a:xfrm>
            <a:off x="3048000" y="5105400"/>
            <a:ext cx="685800" cy="369332"/>
          </a:xfrm>
          <a:prstGeom prst="rect">
            <a:avLst/>
          </a:prstGeom>
          <a:noFill/>
        </p:spPr>
        <p:txBody>
          <a:bodyPr wrap="square" rtlCol="0">
            <a:spAutoFit/>
          </a:bodyPr>
          <a:lstStyle/>
          <a:p>
            <a:pPr marL="0" lvl="2"/>
            <a:r>
              <a:rPr lang="en-US" dirty="0"/>
              <a:t>S</a:t>
            </a:r>
            <a:r>
              <a:rPr lang="en-US" baseline="-25000" dirty="0"/>
              <a:t>C</a:t>
            </a:r>
            <a:r>
              <a:rPr lang="en-US" baseline="30000" dirty="0"/>
              <a:t>0</a:t>
            </a:r>
          </a:p>
        </p:txBody>
      </p:sp>
      <p:sp>
        <p:nvSpPr>
          <p:cNvPr id="28" name="TextBox 27"/>
          <p:cNvSpPr txBox="1"/>
          <p:nvPr/>
        </p:nvSpPr>
        <p:spPr>
          <a:xfrm>
            <a:off x="914400" y="3886200"/>
            <a:ext cx="685800" cy="369332"/>
          </a:xfrm>
          <a:prstGeom prst="rect">
            <a:avLst/>
          </a:prstGeom>
          <a:noFill/>
        </p:spPr>
        <p:txBody>
          <a:bodyPr wrap="square" rtlCol="0">
            <a:spAutoFit/>
          </a:bodyPr>
          <a:lstStyle/>
          <a:p>
            <a:pPr marL="0" lvl="2"/>
            <a:r>
              <a:rPr lang="en-US" dirty="0"/>
              <a:t>S</a:t>
            </a:r>
            <a:r>
              <a:rPr lang="en-US" baseline="-25000" dirty="0"/>
              <a:t>F</a:t>
            </a:r>
            <a:r>
              <a:rPr lang="en-US" baseline="30000" dirty="0"/>
              <a:t>0</a:t>
            </a:r>
          </a:p>
        </p:txBody>
      </p:sp>
      <p:cxnSp>
        <p:nvCxnSpPr>
          <p:cNvPr id="20" name="Straight Connector 19"/>
          <p:cNvCxnSpPr/>
          <p:nvPr/>
        </p:nvCxnSpPr>
        <p:spPr>
          <a:xfrm>
            <a:off x="1444625" y="4079875"/>
            <a:ext cx="1828800" cy="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a:endCxn id="25" idx="0"/>
          </p:cNvCxnSpPr>
          <p:nvPr/>
        </p:nvCxnSpPr>
        <p:spPr>
          <a:xfrm flipV="1">
            <a:off x="3311525" y="4038600"/>
            <a:ext cx="3175" cy="1143000"/>
          </a:xfrm>
          <a:prstGeom prst="line">
            <a:avLst/>
          </a:prstGeom>
          <a:ln>
            <a:solidFill>
              <a:schemeClr val="tx1"/>
            </a:solidFill>
            <a:prstDash val="dash"/>
          </a:ln>
          <a:effectLst/>
        </p:spPr>
        <p:style>
          <a:lnRef idx="2">
            <a:schemeClr val="accent1"/>
          </a:lnRef>
          <a:fillRef idx="0">
            <a:schemeClr val="accent1"/>
          </a:fillRef>
          <a:effectRef idx="1">
            <a:schemeClr val="accent1"/>
          </a:effectRef>
          <a:fontRef idx="minor">
            <a:schemeClr val="tx1"/>
          </a:fontRef>
        </p:style>
      </p:cxnSp>
      <p:sp>
        <p:nvSpPr>
          <p:cNvPr id="25" name="Oval 24"/>
          <p:cNvSpPr/>
          <p:nvPr/>
        </p:nvSpPr>
        <p:spPr>
          <a:xfrm>
            <a:off x="3276600" y="4038600"/>
            <a:ext cx="76200" cy="76200"/>
          </a:xfrm>
          <a:prstGeom prst="ellipse">
            <a:avLst/>
          </a:prstGeom>
          <a:solidFill>
            <a:schemeClr val="tx1"/>
          </a:solid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6" name="TextBox 25"/>
          <p:cNvSpPr txBox="1"/>
          <p:nvPr/>
        </p:nvSpPr>
        <p:spPr>
          <a:xfrm>
            <a:off x="2590800" y="1371600"/>
            <a:ext cx="1587500" cy="1200329"/>
          </a:xfrm>
          <a:prstGeom prst="rect">
            <a:avLst/>
          </a:prstGeom>
          <a:noFill/>
        </p:spPr>
        <p:txBody>
          <a:bodyPr wrap="square" rtlCol="0">
            <a:spAutoFit/>
          </a:bodyPr>
          <a:lstStyle/>
          <a:p>
            <a:pPr algn="ctr"/>
            <a:r>
              <a:rPr lang="en-US" dirty="0"/>
              <a:t>Tangency implies maximum value</a:t>
            </a:r>
          </a:p>
        </p:txBody>
      </p:sp>
      <p:cxnSp>
        <p:nvCxnSpPr>
          <p:cNvPr id="34" name="Curved Connector 33"/>
          <p:cNvCxnSpPr/>
          <p:nvPr/>
        </p:nvCxnSpPr>
        <p:spPr>
          <a:xfrm rot="16200000" flipH="1">
            <a:off x="2324099" y="3009901"/>
            <a:ext cx="1676402" cy="228600"/>
          </a:xfrm>
          <a:prstGeom prst="curvedConnector3">
            <a:avLst/>
          </a:prstGeom>
          <a:ln>
            <a:solidFill>
              <a:schemeClr val="tx1"/>
            </a:solidFill>
            <a:tailEnd type="arrow"/>
          </a:ln>
          <a:effectLst/>
        </p:spPr>
        <p:style>
          <a:lnRef idx="2">
            <a:schemeClr val="accent1"/>
          </a:lnRef>
          <a:fillRef idx="0">
            <a:schemeClr val="accent1"/>
          </a:fillRef>
          <a:effectRef idx="1">
            <a:schemeClr val="accent1"/>
          </a:effectRef>
          <a:fontRef idx="minor">
            <a:schemeClr val="tx1"/>
          </a:fontRef>
        </p:style>
      </p:cxnSp>
      <p:sp>
        <p:nvSpPr>
          <p:cNvPr id="4" name="Footer Placeholder 3">
            <a:extLst>
              <a:ext uri="{FF2B5EF4-FFF2-40B4-BE49-F238E27FC236}">
                <a16:creationId xmlns:a16="http://schemas.microsoft.com/office/drawing/2014/main" id="{6E66A1F1-570F-FF4E-A2E8-0B029CA18C9D}"/>
              </a:ext>
            </a:extLst>
          </p:cNvPr>
          <p:cNvSpPr>
            <a:spLocks noGrp="1"/>
          </p:cNvSpPr>
          <p:nvPr>
            <p:ph type="ftr" sz="quarter" idx="11"/>
          </p:nvPr>
        </p:nvSpPr>
        <p:spPr/>
        <p:txBody>
          <a:bodyPr/>
          <a:lstStyle/>
          <a:p>
            <a:pPr>
              <a:defRPr/>
            </a:pPr>
            <a:r>
              <a:rPr lang="en-US"/>
              <a:t>Class 15:  The Standard Model</a:t>
            </a:r>
            <a:br>
              <a:rPr lang="en-US"/>
            </a:br>
            <a:endParaRPr lang="en-US"/>
          </a:p>
        </p:txBody>
      </p:sp>
    </p:spTree>
    <p:extLst>
      <p:ext uri="{BB962C8B-B14F-4D97-AF65-F5344CB8AC3E}">
        <p14:creationId xmlns:p14="http://schemas.microsoft.com/office/powerpoint/2010/main" val="1441030276"/>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85247</TotalTime>
  <Words>3874</Words>
  <Application>Microsoft Macintosh PowerPoint</Application>
  <PresentationFormat>On-screen Show (4:3)</PresentationFormat>
  <Paragraphs>887</Paragraphs>
  <Slides>76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76</vt:i4>
      </vt:variant>
    </vt:vector>
  </HeadingPairs>
  <TitlesOfParts>
    <vt:vector size="79" baseType="lpstr">
      <vt:lpstr>ＭＳ Ｐゴシック</vt:lpstr>
      <vt:lpstr>Arial</vt:lpstr>
      <vt:lpstr>Default Design</vt:lpstr>
      <vt:lpstr>Class 15  The Standard Model by Alan V. Deardorff University of Michigan 2020</vt:lpstr>
      <vt:lpstr>Outline</vt:lpstr>
      <vt:lpstr>The Standard Model*</vt:lpstr>
      <vt:lpstr>The Standard Model</vt:lpstr>
      <vt:lpstr>The model</vt:lpstr>
      <vt:lpstr>Outline</vt:lpstr>
      <vt:lpstr>Production Possibilities</vt:lpstr>
      <vt:lpstr>Prices</vt:lpstr>
      <vt:lpstr>Equilibrium Production</vt:lpstr>
      <vt:lpstr>Equilibrium Production</vt:lpstr>
      <vt:lpstr>How Supplies Depend on Prices</vt:lpstr>
      <vt:lpstr>Relative Supply</vt:lpstr>
      <vt:lpstr>Pause for Discussion</vt:lpstr>
      <vt:lpstr>Questions</vt:lpstr>
      <vt:lpstr>Outline</vt:lpstr>
      <vt:lpstr>Preferences</vt:lpstr>
      <vt:lpstr>Preferences</vt:lpstr>
      <vt:lpstr>Equilibrium Demand</vt:lpstr>
      <vt:lpstr>Trade</vt:lpstr>
      <vt:lpstr>Relative Demand</vt:lpstr>
      <vt:lpstr>How Demands Depend on Prices</vt:lpstr>
      <vt:lpstr>Homothetic Preferences</vt:lpstr>
      <vt:lpstr>How Demands Depend on Prices</vt:lpstr>
      <vt:lpstr>Relative Demand</vt:lpstr>
      <vt:lpstr>Autarky Equilibrium</vt:lpstr>
      <vt:lpstr>Pause for Discussion</vt:lpstr>
      <vt:lpstr>Questions</vt:lpstr>
      <vt:lpstr>How Demands May Depend on Prices</vt:lpstr>
      <vt:lpstr>Outline</vt:lpstr>
      <vt:lpstr>Small Country Trade</vt:lpstr>
      <vt:lpstr>Small-Country Trade Equilibrium</vt:lpstr>
      <vt:lpstr>Small-Country Trade Equilibria</vt:lpstr>
      <vt:lpstr>Pause for Discussion</vt:lpstr>
      <vt:lpstr>Questions</vt:lpstr>
      <vt:lpstr>Outline</vt:lpstr>
      <vt:lpstr>Two Country World</vt:lpstr>
      <vt:lpstr>World Relative Supply &amp; Demand</vt:lpstr>
      <vt:lpstr>World Relative Supply &amp; Demand</vt:lpstr>
      <vt:lpstr>World Relative Supply</vt:lpstr>
      <vt:lpstr>World Relative Demand</vt:lpstr>
      <vt:lpstr>International Market Equilibrium</vt:lpstr>
      <vt:lpstr>International Market Equilibrium</vt:lpstr>
      <vt:lpstr>International Market Equilibrium</vt:lpstr>
      <vt:lpstr>International Trade</vt:lpstr>
      <vt:lpstr>Pause for Discussion</vt:lpstr>
      <vt:lpstr>Questions</vt:lpstr>
      <vt:lpstr>Questions</vt:lpstr>
      <vt:lpstr>Outline</vt:lpstr>
      <vt:lpstr>Effects of Growth:   Small Country</vt:lpstr>
      <vt:lpstr>Effects of Growth:   Small Country</vt:lpstr>
      <vt:lpstr>Effects of Growth:   Small Country</vt:lpstr>
      <vt:lpstr>Effects of Growth:   Large Country</vt:lpstr>
      <vt:lpstr>Effects of Growth:   Large Country</vt:lpstr>
      <vt:lpstr>Effects of Neutral Growth on World Price:  Large Country</vt:lpstr>
      <vt:lpstr>Effects of Export-Biased Growth on World Price:  Large Country</vt:lpstr>
      <vt:lpstr>Effects of Growth:   Large Country</vt:lpstr>
      <vt:lpstr>Effects of Export-biased Growth and Small Decline of T of T  </vt:lpstr>
      <vt:lpstr>Immizerizing Growth</vt:lpstr>
      <vt:lpstr>Effects of Import-Biased Growth on World Price:  Large Country</vt:lpstr>
      <vt:lpstr>Pause for Discussion</vt:lpstr>
      <vt:lpstr>Questions</vt:lpstr>
      <vt:lpstr>Questions</vt:lpstr>
      <vt:lpstr>Outline</vt:lpstr>
      <vt:lpstr>Effects of trade barriers</vt:lpstr>
      <vt:lpstr>Effects of trade barriers</vt:lpstr>
      <vt:lpstr>Trade Barriers in a Small Country</vt:lpstr>
      <vt:lpstr>Trade Barriers in a Small Country</vt:lpstr>
      <vt:lpstr>Trade Barriers in a Large Country</vt:lpstr>
      <vt:lpstr>Trade Barriers in a Large Country</vt:lpstr>
      <vt:lpstr>Addendum on Tariff  in General Equilibrium </vt:lpstr>
      <vt:lpstr>Effects of Tariff in Small Country  </vt:lpstr>
      <vt:lpstr>Effects of Tariff in Large Country  </vt:lpstr>
      <vt:lpstr>Pause for Discussion</vt:lpstr>
      <vt:lpstr>Questions</vt:lpstr>
      <vt:lpstr>Questions on Bernhofen &amp; Brown, “…nineteenth century Japan”</vt:lpstr>
      <vt:lpstr>PowerPoint Presentation</vt:lpstr>
    </vt:vector>
  </TitlesOfParts>
  <Company>University of Michigan</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 International Economics Introduction and Overview</dc:title>
  <dc:creator>Ford School</dc:creator>
  <cp:lastModifiedBy>Microsoft Office User</cp:lastModifiedBy>
  <cp:revision>169</cp:revision>
  <cp:lastPrinted>2018-09-04T12:02:20Z</cp:lastPrinted>
  <dcterms:created xsi:type="dcterms:W3CDTF">2011-01-03T19:29:08Z</dcterms:created>
  <dcterms:modified xsi:type="dcterms:W3CDTF">2020-10-15T00:22:10Z</dcterms:modified>
</cp:coreProperties>
</file>